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sldIdLst>
    <p:sldId id="419" r:id="rId4"/>
    <p:sldId id="410" r:id="rId5"/>
    <p:sldId id="561" r:id="rId6"/>
    <p:sldId id="560" r:id="rId7"/>
    <p:sldId id="562" r:id="rId8"/>
    <p:sldId id="408" r:id="rId9"/>
    <p:sldId id="465" r:id="rId10"/>
    <p:sldId id="469" r:id="rId11"/>
    <p:sldId id="527" r:id="rId12"/>
    <p:sldId id="461" r:id="rId13"/>
    <p:sldId id="407" r:id="rId14"/>
    <p:sldId id="462" r:id="rId15"/>
    <p:sldId id="411" r:id="rId16"/>
    <p:sldId id="471" r:id="rId17"/>
    <p:sldId id="472" r:id="rId18"/>
    <p:sldId id="473" r:id="rId19"/>
    <p:sldId id="474" r:id="rId20"/>
    <p:sldId id="475" r:id="rId21"/>
    <p:sldId id="476" r:id="rId22"/>
    <p:sldId id="477" r:id="rId23"/>
    <p:sldId id="478" r:id="rId24"/>
    <p:sldId id="479" r:id="rId25"/>
    <p:sldId id="480" r:id="rId26"/>
    <p:sldId id="481" r:id="rId27"/>
    <p:sldId id="482" r:id="rId28"/>
    <p:sldId id="483" r:id="rId29"/>
    <p:sldId id="484" r:id="rId30"/>
    <p:sldId id="518" r:id="rId31"/>
    <p:sldId id="519" r:id="rId32"/>
    <p:sldId id="521" r:id="rId33"/>
    <p:sldId id="520" r:id="rId34"/>
    <p:sldId id="522" r:id="rId35"/>
    <p:sldId id="524" r:id="rId36"/>
    <p:sldId id="525" r:id="rId37"/>
    <p:sldId id="526" r:id="rId38"/>
    <p:sldId id="555" r:id="rId39"/>
    <p:sldId id="556" r:id="rId40"/>
    <p:sldId id="597" r:id="rId41"/>
    <p:sldId id="598" r:id="rId42"/>
    <p:sldId id="599" r:id="rId43"/>
    <p:sldId id="600" r:id="rId44"/>
    <p:sldId id="601" r:id="rId45"/>
    <p:sldId id="602" r:id="rId46"/>
    <p:sldId id="604" r:id="rId47"/>
    <p:sldId id="605" r:id="rId48"/>
    <p:sldId id="608" r:id="rId49"/>
    <p:sldId id="606" r:id="rId50"/>
    <p:sldId id="607" r:id="rId51"/>
    <p:sldId id="612" r:id="rId52"/>
    <p:sldId id="613" r:id="rId53"/>
    <p:sldId id="406" r:id="rId54"/>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198D"/>
    <a:srgbClr val="0558A8"/>
    <a:srgbClr val="B5B6B8"/>
    <a:srgbClr val="B8B9BB"/>
    <a:srgbClr val="C0C0C4"/>
    <a:srgbClr val="D6D9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4660"/>
  </p:normalViewPr>
  <p:slideViewPr>
    <p:cSldViewPr snapToGrid="0">
      <p:cViewPr varScale="1">
        <p:scale>
          <a:sx n="70" d="100"/>
          <a:sy n="70" d="100"/>
        </p:scale>
        <p:origin x="70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5#1">
  <dgm:title val=""/>
  <dgm:desc val=""/>
  <dgm:catLst>
    <dgm:cat type="accent3" pri="11500"/>
  </dgm:catLst>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1" loCatId="relationship" qsTypeId="urn:microsoft.com/office/officeart/2005/8/quickstyle/simple1#1" qsCatId="simple" csTypeId="urn:microsoft.com/office/officeart/2005/8/colors/colorful4#1" csCatId="accent1" phldr="1"/>
      <dgm:spPr/>
      <dgm:t>
        <a:bodyPr/>
        <a:lstStyle/>
        <a:p>
          <a:endParaRPr lang="zh-CN" altLang="en-US"/>
        </a:p>
      </dgm:t>
    </dgm:pt>
    <dgm:pt modelId="{1D7F6E08-72A6-46CC-8870-C881D1493500}">
      <dgm:prSet phldrT="[Text]"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es-ES" altLang="zh-CN" dirty="0">
              <a:solidFill>
                <a:schemeClr val="tx1"/>
              </a:solidFill>
            </a:rPr>
            <a:t>Iteración</a:t>
          </a:r>
        </a:p>
      </dgm:t>
    </dgm:pt>
    <dgm:pt modelId="{59A2FE02-4165-4339-BF9A-AEAE1424E52B}" type="parTrans" cxnId="{D79E79B6-F311-417C-9D68-7C4E2B5D8814}">
      <dgm:prSet/>
      <dgm:spPr/>
      <dgm:t>
        <a:bodyPr/>
        <a:lstStyle/>
        <a:p>
          <a:endParaRPr lang="zh-CN" altLang="en-US"/>
        </a:p>
      </dgm:t>
    </dgm:pt>
    <dgm:pt modelId="{E44612D1-CAFE-4D30-B4AA-78C3474158AA}" type="sibTrans" cxnId="{D79E79B6-F311-417C-9D68-7C4E2B5D8814}">
      <dgm:prSet/>
      <dgm:spPr/>
      <dgm:t>
        <a:bodyPr/>
        <a:lstStyle/>
        <a:p>
          <a:endParaRPr lang="zh-CN" altLang="en-US"/>
        </a:p>
      </dgm:t>
    </dgm:pt>
    <dgm:pt modelId="{D15727BE-4BB4-41E2-BFCD-1CE00CE9A014}">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Qué es? </a:t>
          </a:r>
        </a:p>
        <a:p>
          <a:pPr>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nSpc>
              <a:spcPct val="100000"/>
            </a:lnSpc>
            <a:spcBef>
              <a:spcPct val="0"/>
            </a:spcBef>
            <a:spcAft>
              <a:spcPct val="35000"/>
            </a:spcAft>
          </a:pPr>
          <a:endParaRPr lang="es-ES" altLang="zh-CN" dirty="0"/>
        </a:p>
      </dgm:t>
    </dgm:pt>
    <dgm:pt modelId="{1F3BA15B-B772-426D-8549-F05D47B0B0FC}" type="parTrans" cxnId="{CDE6FC17-4584-49E1-A5E8-138AEF95BEAE}">
      <dgm:prSet/>
      <dgm:spPr/>
      <dgm:t>
        <a:bodyPr/>
        <a:lstStyle/>
        <a:p>
          <a:endParaRPr lang="zh-CN" altLang="en-US"/>
        </a:p>
      </dgm:t>
    </dgm:pt>
    <dgm:pt modelId="{021F6AB3-21C2-4079-A40A-CA1B5C51BD93}" type="sibTrans" cxnId="{CDE6FC17-4584-49E1-A5E8-138AEF95BEAE}">
      <dgm:prSet/>
      <dgm:spPr/>
      <dgm:t>
        <a:bodyPr/>
        <a:lstStyle/>
        <a:p>
          <a:endParaRPr lang="zh-CN" altLang="en-US"/>
        </a:p>
      </dgm:t>
    </dgm:pt>
    <dgm:pt modelId="{24DAAE02-02E7-4412-8074-A0C4CAA380D7}">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solidFill>
                <a:schemeClr val="tx1"/>
              </a:solidFill>
            </a:rPr>
            <a:t>Objetivo</a:t>
          </a:r>
        </a:p>
        <a:p>
          <a:pPr>
            <a:lnSpc>
              <a:spcPct val="100000"/>
            </a:lnSpc>
            <a:spcBef>
              <a:spcPct val="0"/>
            </a:spcBef>
            <a:spcAft>
              <a:spcPct val="35000"/>
            </a:spcAft>
          </a:pPr>
          <a:r>
            <a:rPr lang="es-ES" altLang="zh-CN">
              <a:solidFill>
                <a:schemeClr val="tx1"/>
              </a:solidFill>
            </a:rPr>
            <a:t>Generar valor al negocio, mediante la creacion de un incremento de producto.</a:t>
          </a:r>
        </a:p>
        <a:p>
          <a:pPr>
            <a:lnSpc>
              <a:spcPct val="100000"/>
            </a:lnSpc>
            <a:spcBef>
              <a:spcPct val="0"/>
            </a:spcBef>
            <a:spcAft>
              <a:spcPct val="35000"/>
            </a:spcAft>
          </a:pPr>
          <a:endParaRPr lang="zh-CN" altLang="en-US"/>
        </a:p>
      </dgm:t>
    </dgm:pt>
    <dgm:pt modelId="{A85E77B5-A1A5-43C8-9868-413E99F101A0}" type="parTrans" cxnId="{2D690388-433D-4703-88ED-F7E8B83F2F6F}">
      <dgm:prSet/>
      <dgm:spPr/>
      <dgm:t>
        <a:bodyPr/>
        <a:lstStyle/>
        <a:p>
          <a:endParaRPr lang="zh-CN" altLang="en-US"/>
        </a:p>
      </dgm:t>
    </dgm:pt>
    <dgm:pt modelId="{E253A3F8-AA58-4BB8-A0BD-0BB7ECC546C3}" type="sibTrans" cxnId="{2D690388-433D-4703-88ED-F7E8B83F2F6F}">
      <dgm:prSet/>
      <dgm:spPr/>
      <dgm:t>
        <a:bodyPr/>
        <a:lstStyle/>
        <a:p>
          <a:endParaRPr lang="zh-CN" altLang="en-US"/>
        </a:p>
      </dgm:t>
    </dgm:pt>
    <dgm:pt modelId="{A5880797-7454-4E44-8518-F4D8354F0963}">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Quienes Participan?</a:t>
          </a:r>
        </a:p>
        <a:p>
          <a:pPr>
            <a:lnSpc>
              <a:spcPct val="100000"/>
            </a:lnSpc>
            <a:spcBef>
              <a:spcPct val="0"/>
            </a:spcBef>
            <a:spcAft>
              <a:spcPct val="35000"/>
            </a:spcAft>
          </a:pPr>
          <a:r>
            <a:rPr lang="es-ES" altLang="zh-CN" dirty="0">
              <a:solidFill>
                <a:schemeClr val="tx1"/>
              </a:solidFill>
            </a:rPr>
            <a:t>Equipo Ágil</a:t>
          </a:r>
        </a:p>
      </dgm:t>
    </dgm:pt>
    <dgm:pt modelId="{96CD46E7-D239-40C7-B5C4-376FEEE43C15}" type="parTrans" cxnId="{1C5FE0BF-9B41-4D9F-9744-05056CBB86F3}">
      <dgm:prSet/>
      <dgm:spPr/>
      <dgm:t>
        <a:bodyPr/>
        <a:lstStyle/>
        <a:p>
          <a:endParaRPr lang="zh-CN" altLang="en-US"/>
        </a:p>
      </dgm:t>
    </dgm:pt>
    <dgm:pt modelId="{0076998F-56E1-4A10-A709-E2811BD7C4FB}" type="sibTrans" cxnId="{1C5FE0BF-9B41-4D9F-9744-05056CBB86F3}">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t>
        <a:bodyPr/>
        <a:lstStyle/>
        <a:p>
          <a:endParaRPr lang="es-ES"/>
        </a:p>
      </dgm:t>
    </dgm:pt>
    <dgm:pt modelId="{B52502C2-594A-4A13-A5FF-5CD5841BD847}" type="pres">
      <dgm:prSet presAssocID="{1D7F6E08-72A6-46CC-8870-C881D1493500}" presName="centerShape" presStyleLbl="node0" presStyleIdx="0" presStyleCnt="1"/>
      <dgm:spPr/>
      <dgm:t>
        <a:bodyPr/>
        <a:lstStyle/>
        <a:p>
          <a:endParaRPr lang="es-ES"/>
        </a:p>
      </dgm:t>
    </dgm:pt>
    <dgm:pt modelId="{B849A6F3-9933-4C36-AF65-6098308CBC3C}" type="pres">
      <dgm:prSet presAssocID="{1F3BA15B-B772-426D-8549-F05D47B0B0FC}" presName="parTrans" presStyleLbl="bgSibTrans2D1" presStyleIdx="0" presStyleCnt="3"/>
      <dgm:spPr/>
      <dgm:t>
        <a:bodyPr/>
        <a:lstStyle/>
        <a:p>
          <a:endParaRPr lang="es-ES"/>
        </a:p>
      </dgm:t>
    </dgm:pt>
    <dgm:pt modelId="{B1756079-1332-4090-9A47-D2C0EDB7FB22}" type="pres">
      <dgm:prSet presAssocID="{D15727BE-4BB4-41E2-BFCD-1CE00CE9A014}" presName="node" presStyleLbl="node1" presStyleIdx="0" presStyleCnt="3">
        <dgm:presLayoutVars>
          <dgm:bulletEnabled val="1"/>
        </dgm:presLayoutVars>
      </dgm:prSet>
      <dgm:spPr/>
      <dgm:t>
        <a:bodyPr/>
        <a:lstStyle/>
        <a:p>
          <a:endParaRPr lang="es-ES"/>
        </a:p>
      </dgm:t>
    </dgm:pt>
    <dgm:pt modelId="{8A478794-BDE0-4AD6-9479-89CDBFC37EB7}" type="pres">
      <dgm:prSet presAssocID="{A85E77B5-A1A5-43C8-9868-413E99F101A0}" presName="parTrans" presStyleLbl="bgSibTrans2D1" presStyleIdx="1" presStyleCnt="3"/>
      <dgm:spPr/>
      <dgm:t>
        <a:bodyPr/>
        <a:lstStyle/>
        <a:p>
          <a:endParaRPr lang="es-ES"/>
        </a:p>
      </dgm:t>
    </dgm:pt>
    <dgm:pt modelId="{3868CDED-247C-4EE9-95A2-ED400A267946}" type="pres">
      <dgm:prSet presAssocID="{24DAAE02-02E7-4412-8074-A0C4CAA380D7}" presName="node" presStyleLbl="node1" presStyleIdx="1" presStyleCnt="3">
        <dgm:presLayoutVars>
          <dgm:bulletEnabled val="1"/>
        </dgm:presLayoutVars>
      </dgm:prSet>
      <dgm:spPr/>
      <dgm:t>
        <a:bodyPr/>
        <a:lstStyle/>
        <a:p>
          <a:endParaRPr lang="es-ES"/>
        </a:p>
      </dgm:t>
    </dgm:pt>
    <dgm:pt modelId="{D0718308-59AC-43E6-A882-4828EE4494C2}" type="pres">
      <dgm:prSet presAssocID="{96CD46E7-D239-40C7-B5C4-376FEEE43C15}" presName="parTrans" presStyleLbl="bgSibTrans2D1" presStyleIdx="2" presStyleCnt="3"/>
      <dgm:spPr/>
      <dgm:t>
        <a:bodyPr/>
        <a:lstStyle/>
        <a:p>
          <a:endParaRPr lang="es-ES"/>
        </a:p>
      </dgm:t>
    </dgm:pt>
    <dgm:pt modelId="{5E0D0BC9-3E91-4623-8C1A-C4A70EB3594B}" type="pres">
      <dgm:prSet presAssocID="{A5880797-7454-4E44-8518-F4D8354F0963}" presName="node" presStyleLbl="node1" presStyleIdx="2" presStyleCnt="3">
        <dgm:presLayoutVars>
          <dgm:bulletEnabled val="1"/>
        </dgm:presLayoutVars>
      </dgm:prSet>
      <dgm:spPr/>
      <dgm:t>
        <a:bodyPr/>
        <a:lstStyle/>
        <a:p>
          <a:endParaRPr lang="es-ES"/>
        </a:p>
      </dgm:t>
    </dgm:pt>
  </dgm:ptLst>
  <dgm:cxnLst>
    <dgm:cxn modelId="{CDE6FC17-4584-49E1-A5E8-138AEF95BEAE}" srcId="{1D7F6E08-72A6-46CC-8870-C881D1493500}" destId="{D15727BE-4BB4-41E2-BFCD-1CE00CE9A014}" srcOrd="0" destOrd="0" parTransId="{1F3BA15B-B772-426D-8549-F05D47B0B0FC}" sibTransId="{021F6AB3-21C2-4079-A40A-CA1B5C51BD93}"/>
    <dgm:cxn modelId="{52F663AE-8FF1-4861-9406-5F91EDCE4B55}" type="presOf" srcId="{96CD46E7-D239-40C7-B5C4-376FEEE43C15}" destId="{D0718308-59AC-43E6-A882-4828EE4494C2}" srcOrd="0" destOrd="0" presId="urn:microsoft.com/office/officeart/2005/8/layout/radial4#1"/>
    <dgm:cxn modelId="{2E92B367-34EC-4C35-9491-2E090CA83534}" type="presOf" srcId="{D15727BE-4BB4-41E2-BFCD-1CE00CE9A014}" destId="{B1756079-1332-4090-9A47-D2C0EDB7FB22}" srcOrd="0" destOrd="0" presId="urn:microsoft.com/office/officeart/2005/8/layout/radial4#1"/>
    <dgm:cxn modelId="{4D350B5F-3AD5-4164-B707-ADBAF6CCFEDB}" type="presOf" srcId="{A85E77B5-A1A5-43C8-9868-413E99F101A0}" destId="{8A478794-BDE0-4AD6-9479-89CDBFC37EB7}" srcOrd="0" destOrd="0" presId="urn:microsoft.com/office/officeart/2005/8/layout/radial4#1"/>
    <dgm:cxn modelId="{D79E79B6-F311-417C-9D68-7C4E2B5D8814}" srcId="{6068C167-2C01-4B0B-81C4-726248B418D0}" destId="{1D7F6E08-72A6-46CC-8870-C881D1493500}" srcOrd="0" destOrd="0" parTransId="{59A2FE02-4165-4339-BF9A-AEAE1424E52B}" sibTransId="{E44612D1-CAFE-4D30-B4AA-78C3474158AA}"/>
    <dgm:cxn modelId="{62316676-E2ED-4654-BBBB-3EE6774D74CD}" type="presOf" srcId="{1F3BA15B-B772-426D-8549-F05D47B0B0FC}" destId="{B849A6F3-9933-4C36-AF65-6098308CBC3C}" srcOrd="0" destOrd="0" presId="urn:microsoft.com/office/officeart/2005/8/layout/radial4#1"/>
    <dgm:cxn modelId="{2D690388-433D-4703-88ED-F7E8B83F2F6F}" srcId="{1D7F6E08-72A6-46CC-8870-C881D1493500}" destId="{24DAAE02-02E7-4412-8074-A0C4CAA380D7}" srcOrd="1" destOrd="0" parTransId="{A85E77B5-A1A5-43C8-9868-413E99F101A0}" sibTransId="{E253A3F8-AA58-4BB8-A0BD-0BB7ECC546C3}"/>
    <dgm:cxn modelId="{1C5FE0BF-9B41-4D9F-9744-05056CBB86F3}" srcId="{1D7F6E08-72A6-46CC-8870-C881D1493500}" destId="{A5880797-7454-4E44-8518-F4D8354F0963}" srcOrd="2" destOrd="0" parTransId="{96CD46E7-D239-40C7-B5C4-376FEEE43C15}" sibTransId="{0076998F-56E1-4A10-A709-E2811BD7C4FB}"/>
    <dgm:cxn modelId="{E030C860-F77D-47B9-9D3E-4D2173308D93}" type="presOf" srcId="{A5880797-7454-4E44-8518-F4D8354F0963}" destId="{5E0D0BC9-3E91-4623-8C1A-C4A70EB3594B}" srcOrd="0" destOrd="0" presId="urn:microsoft.com/office/officeart/2005/8/layout/radial4#1"/>
    <dgm:cxn modelId="{4CE347B2-5C10-429E-A2F5-908F43F2A8B7}" type="presOf" srcId="{1D7F6E08-72A6-46CC-8870-C881D1493500}" destId="{B52502C2-594A-4A13-A5FF-5CD5841BD847}" srcOrd="0" destOrd="0" presId="urn:microsoft.com/office/officeart/2005/8/layout/radial4#1"/>
    <dgm:cxn modelId="{63C50EEF-0A5F-417D-94B6-E32322FA3414}" type="presOf" srcId="{24DAAE02-02E7-4412-8074-A0C4CAA380D7}" destId="{3868CDED-247C-4EE9-95A2-ED400A267946}" srcOrd="0" destOrd="0" presId="urn:microsoft.com/office/officeart/2005/8/layout/radial4#1"/>
    <dgm:cxn modelId="{742EFA51-F99C-4D4D-A674-5A35DABEAAA8}" type="presOf" srcId="{6068C167-2C01-4B0B-81C4-726248B418D0}" destId="{CF42B0CB-CDDD-42A1-B3A1-FBB34F262C63}" srcOrd="0" destOrd="0" presId="urn:microsoft.com/office/officeart/2005/8/layout/radial4#1"/>
    <dgm:cxn modelId="{B276B5C7-8697-47E1-8D4C-CD5FBFBCF7EB}" type="presParOf" srcId="{CF42B0CB-CDDD-42A1-B3A1-FBB34F262C63}" destId="{B52502C2-594A-4A13-A5FF-5CD5841BD847}" srcOrd="0" destOrd="0" presId="urn:microsoft.com/office/officeart/2005/8/layout/radial4#1"/>
    <dgm:cxn modelId="{8C1C15EC-F0F1-44B7-9974-E79CA0375BB3}" type="presParOf" srcId="{CF42B0CB-CDDD-42A1-B3A1-FBB34F262C63}" destId="{B849A6F3-9933-4C36-AF65-6098308CBC3C}" srcOrd="1" destOrd="0" presId="urn:microsoft.com/office/officeart/2005/8/layout/radial4#1"/>
    <dgm:cxn modelId="{02A2591E-10CD-4E6E-B5C4-B16CCF005788}" type="presParOf" srcId="{CF42B0CB-CDDD-42A1-B3A1-FBB34F262C63}" destId="{B1756079-1332-4090-9A47-D2C0EDB7FB22}" srcOrd="2" destOrd="0" presId="urn:microsoft.com/office/officeart/2005/8/layout/radial4#1"/>
    <dgm:cxn modelId="{4EA59EB4-8F42-408E-8632-CDD858812C7B}" type="presParOf" srcId="{CF42B0CB-CDDD-42A1-B3A1-FBB34F262C63}" destId="{8A478794-BDE0-4AD6-9479-89CDBFC37EB7}" srcOrd="3" destOrd="0" presId="urn:microsoft.com/office/officeart/2005/8/layout/radial4#1"/>
    <dgm:cxn modelId="{B68F0B12-68E9-4C10-99C6-F499ABC103DD}" type="presParOf" srcId="{CF42B0CB-CDDD-42A1-B3A1-FBB34F262C63}" destId="{3868CDED-247C-4EE9-95A2-ED400A267946}" srcOrd="4" destOrd="0" presId="urn:microsoft.com/office/officeart/2005/8/layout/radial4#1"/>
    <dgm:cxn modelId="{26BE716C-5DF6-4B6D-9A63-C9FCE3433D01}" type="presParOf" srcId="{CF42B0CB-CDDD-42A1-B3A1-FBB34F262C63}" destId="{D0718308-59AC-43E6-A882-4828EE4494C2}" srcOrd="5" destOrd="0" presId="urn:microsoft.com/office/officeart/2005/8/layout/radial4#1"/>
    <dgm:cxn modelId="{484E948B-F132-4F3E-830B-CC51F5FAB700}" type="presParOf" srcId="{CF42B0CB-CDDD-42A1-B3A1-FBB34F262C63}" destId="{5E0D0BC9-3E91-4623-8C1A-C4A70EB3594B}" srcOrd="6" destOrd="0" presId="urn:microsoft.com/office/officeart/2005/8/layout/radial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2" qsCatId="simple" csTypeId="urn:microsoft.com/office/officeart/2005/8/colors/colorful5#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Entradas:</a:t>
          </a:r>
          <a:endParaRPr lang="zh-CN" altLang="en-US" dirty="0"/>
        </a:p>
        <a:p>
          <a:pPr>
            <a:lnSpc>
              <a:spcPct val="100000"/>
            </a:lnSpc>
            <a:spcBef>
              <a:spcPct val="0"/>
            </a:spcBef>
            <a:spcAft>
              <a:spcPct val="35000"/>
            </a:spcAft>
          </a:pPr>
          <a:r>
            <a:rPr lang="es-ES" altLang="zh-CN" dirty="0"/>
            <a:t>HU detalladas con criterios de aceptación claros.</a:t>
          </a:r>
        </a:p>
        <a:p>
          <a:pPr>
            <a:lnSpc>
              <a:spcPct val="100000"/>
            </a:lnSpc>
            <a:spcBef>
              <a:spcPct val="0"/>
            </a:spcBef>
            <a:spcAft>
              <a:spcPct val="35000"/>
            </a:spcAft>
          </a:pPr>
          <a:r>
            <a:rPr lang="es-ES" altLang="zh-CN" dirty="0"/>
            <a:t>Herramientas necesarias para la ejecución de las HU.</a:t>
          </a:r>
        </a:p>
        <a:p>
          <a:pPr>
            <a:lnSpc>
              <a:spcPct val="100000"/>
            </a:lnSpc>
            <a:spcBef>
              <a:spcPct val="0"/>
            </a:spcBef>
            <a:spcAft>
              <a:spcPct val="35000"/>
            </a:spcAft>
          </a:pPr>
          <a:r>
            <a:rPr lang="es-ES" altLang="zh-CN" dirty="0"/>
            <a:t>Las </a:t>
          </a:r>
          <a:r>
            <a:rPr lang="es-ES" altLang="zh-CN" dirty="0">
              <a:solidFill>
                <a:schemeClr val="bg1"/>
              </a:solidFill>
            </a:rPr>
            <a:t>HU </a:t>
          </a:r>
          <a:r>
            <a:rPr lang="es-ES" altLang="zh-CN" dirty="0"/>
            <a:t>deben cumplir con el </a:t>
          </a:r>
          <a:r>
            <a:rPr lang="es-ES" altLang="zh-CN" dirty="0">
              <a:solidFill>
                <a:schemeClr val="bg1"/>
              </a:solidFill>
            </a:rPr>
            <a:t>DOR </a:t>
          </a:r>
          <a:r>
            <a:rPr lang="es-ES" altLang="zh-CN" dirty="0"/>
            <a:t>establecido.</a:t>
          </a:r>
          <a:endParaRPr/>
        </a:p>
      </dgm:t>
    </dgm:pt>
    <dgm:pt modelId="{EE9066D1-3403-4469-8E8C-0D40A82430F2}" type="parTrans" cxnId="{82BA0429-3688-4464-ABBD-DB9B4585D50F}">
      <dgm:prSet/>
      <dgm:spPr/>
      <dgm:t>
        <a:bodyPr/>
        <a:lstStyle/>
        <a:p>
          <a:endParaRPr lang="es-CO"/>
        </a:p>
      </dgm:t>
    </dgm:pt>
    <dgm:pt modelId="{8EC5AF5E-9C9F-410A-A755-A3EA5186F948}" type="sibTrans" cxnId="{82BA0429-3688-4464-ABBD-DB9B4585D50F}">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Iteración</a:t>
          </a:r>
          <a:endParaRPr lang="zh-CN" altLang="en-US" dirty="0"/>
        </a:p>
      </dgm:t>
    </dgm:pt>
    <dgm:pt modelId="{1E934BFE-4D40-486C-8784-F698A10C4CF5}" type="parTrans" cxnId="{A7FE7682-151E-423C-B43F-7491B6A5053B}">
      <dgm:prSet/>
      <dgm:spPr/>
      <dgm:t>
        <a:bodyPr/>
        <a:lstStyle/>
        <a:p>
          <a:endParaRPr lang="es-CO"/>
        </a:p>
      </dgm:t>
    </dgm:pt>
    <dgm:pt modelId="{EC1AFF77-9232-4EEB-95CB-85CEAB3B1FC0}" type="sibTrans" cxnId="{A7FE7682-151E-423C-B43F-7491B6A5053B}">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Cumplir con lo definido en cada HU</a:t>
          </a:r>
          <a:endParaRPr lang="zh-CN" altLang="en-US" dirty="0"/>
        </a:p>
        <a:p>
          <a:pPr>
            <a:lnSpc>
              <a:spcPct val="100000"/>
            </a:lnSpc>
            <a:spcBef>
              <a:spcPct val="0"/>
            </a:spcBef>
            <a:spcAft>
              <a:spcPct val="35000"/>
            </a:spcAft>
          </a:pPr>
          <a:r>
            <a:rPr lang="es-ES" altLang="zh-CN" dirty="0"/>
            <a:t>Incremento del producto.</a:t>
          </a:r>
        </a:p>
        <a:p>
          <a:pPr>
            <a:lnSpc>
              <a:spcPct val="100000"/>
            </a:lnSpc>
            <a:spcBef>
              <a:spcPct val="0"/>
            </a:spcBef>
            <a:spcAft>
              <a:spcPct val="35000"/>
            </a:spcAft>
          </a:pPr>
          <a:r>
            <a:rPr lang="es-ES" altLang="zh-CN" dirty="0"/>
            <a:t>Métricas de la iteración. </a:t>
          </a:r>
        </a:p>
        <a:p>
          <a:pPr>
            <a:lnSpc>
              <a:spcPct val="100000"/>
            </a:lnSpc>
            <a:spcBef>
              <a:spcPct val="0"/>
            </a:spcBef>
            <a:spcAft>
              <a:spcPct val="35000"/>
            </a:spcAft>
          </a:pPr>
          <a:r>
            <a:rPr lang="es-ES" altLang="zh-CN" dirty="0"/>
            <a:t>Planes para la mejora continua.</a:t>
          </a:r>
        </a:p>
      </dgm:t>
    </dgm:pt>
    <dgm:pt modelId="{9DABF4F3-A9E6-40B1-A863-AC9409CC14BB}" type="parTrans" cxnId="{F79F3EB1-AF24-4BE9-ABCE-C1700849C882}">
      <dgm:prSet/>
      <dgm:spPr/>
      <dgm:t>
        <a:bodyPr/>
        <a:lstStyle/>
        <a:p>
          <a:endParaRPr lang="es-CO"/>
        </a:p>
      </dgm:t>
    </dgm:pt>
    <dgm:pt modelId="{18EFF3C3-47F9-402B-A3F3-E9310EA281B4}" type="sibTrans" cxnId="{F79F3EB1-AF24-4BE9-ABCE-C1700849C882}">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t>
        <a:bodyPr/>
        <a:lstStyle/>
        <a:p>
          <a:endParaRPr lang="es-ES"/>
        </a:p>
      </dgm:t>
    </dgm:pt>
    <dgm:pt modelId="{8A5CF0CE-3323-464D-9C63-05C1BDB053F5}" type="pres">
      <dgm:prSet presAssocID="{8EC5AF5E-9C9F-410A-A755-A3EA5186F948}" presName="sibTrans" presStyleLbl="sibTrans2D1" presStyleIdx="0" presStyleCnt="2"/>
      <dgm:spPr/>
      <dgm:t>
        <a:bodyPr/>
        <a:lstStyle/>
        <a:p>
          <a:endParaRPr lang="es-ES"/>
        </a:p>
      </dgm:t>
    </dgm:pt>
    <dgm:pt modelId="{5FA465F6-7607-499F-BFB2-52F4E071FB67}" type="pres">
      <dgm:prSet presAssocID="{8EC5AF5E-9C9F-410A-A755-A3EA5186F948}" presName="connectorText" presStyleLbl="sibTrans2D1" presStyleIdx="0" presStyleCnt="2"/>
      <dgm:spPr/>
      <dgm:t>
        <a:bodyPr/>
        <a:lstStyle/>
        <a:p>
          <a:endParaRPr lang="es-ES"/>
        </a:p>
      </dgm:t>
    </dgm:pt>
    <dgm:pt modelId="{552FB8E7-A5FB-4CC3-94C3-CE0BDF19F9F1}" type="pres">
      <dgm:prSet presAssocID="{2E2F4D3A-969C-4DB2-9FA9-5C4A40369351}" presName="node" presStyleLbl="node1" presStyleIdx="1" presStyleCnt="3">
        <dgm:presLayoutVars>
          <dgm:bulletEnabled val="1"/>
        </dgm:presLayoutVars>
      </dgm:prSet>
      <dgm:spPr/>
      <dgm:t>
        <a:bodyPr/>
        <a:lstStyle/>
        <a:p>
          <a:endParaRPr lang="es-ES"/>
        </a:p>
      </dgm:t>
    </dgm:pt>
    <dgm:pt modelId="{353C3794-50AA-4D44-83C9-CE28317C3317}" type="pres">
      <dgm:prSet presAssocID="{EC1AFF77-9232-4EEB-95CB-85CEAB3B1FC0}" presName="sibTrans" presStyleLbl="sibTrans2D1" presStyleIdx="1" presStyleCnt="2"/>
      <dgm:spPr/>
      <dgm:t>
        <a:bodyPr/>
        <a:lstStyle/>
        <a:p>
          <a:endParaRPr lang="es-ES"/>
        </a:p>
      </dgm:t>
    </dgm:pt>
    <dgm:pt modelId="{5AFF040D-0639-4120-9E39-DA822CF9F321}" type="pres">
      <dgm:prSet presAssocID="{EC1AFF77-9232-4EEB-95CB-85CEAB3B1FC0}" presName="connectorText" presStyleLbl="sibTrans2D1" presStyleIdx="1" presStyleCnt="2"/>
      <dgm:spPr/>
      <dgm:t>
        <a:bodyPr/>
        <a:lstStyle/>
        <a:p>
          <a:endParaRPr lang="es-ES"/>
        </a:p>
      </dgm:t>
    </dgm:pt>
    <dgm:pt modelId="{A1E15D63-E1FF-4A28-A04F-A2B65927BC31}" type="pres">
      <dgm:prSet presAssocID="{37B86CFA-59B5-46FA-8A6B-9FB187CE14DF}" presName="node" presStyleLbl="node1" presStyleIdx="2" presStyleCnt="3">
        <dgm:presLayoutVars>
          <dgm:bulletEnabled val="1"/>
        </dgm:presLayoutVars>
      </dgm:prSet>
      <dgm:spPr/>
      <dgm:t>
        <a:bodyPr/>
        <a:lstStyle/>
        <a:p>
          <a:endParaRPr lang="es-ES"/>
        </a:p>
      </dgm:t>
    </dgm:pt>
  </dgm:ptLst>
  <dgm:cxnLst>
    <dgm:cxn modelId="{7BF12E45-7D77-4ECE-86CE-8A5B0614EE40}" type="presOf" srcId="{8EC5AF5E-9C9F-410A-A755-A3EA5186F948}" destId="{8A5CF0CE-3323-464D-9C63-05C1BDB053F5}" srcOrd="0" destOrd="0" presId="urn:microsoft.com/office/officeart/2005/8/layout/process1"/>
    <dgm:cxn modelId="{05AD4EEB-6558-47DF-81F7-8D369FFA95E2}" type="presOf" srcId="{37B86CFA-59B5-46FA-8A6B-9FB187CE14DF}" destId="{A1E15D63-E1FF-4A28-A04F-A2B65927BC31}" srcOrd="0" destOrd="0" presId="urn:microsoft.com/office/officeart/2005/8/layout/process1"/>
    <dgm:cxn modelId="{4D5003AE-D7AC-4736-89B9-AFCE4AA10E12}" type="presOf" srcId="{EC1AFF77-9232-4EEB-95CB-85CEAB3B1FC0}" destId="{5AFF040D-0639-4120-9E39-DA822CF9F321}" srcOrd="1" destOrd="0" presId="urn:microsoft.com/office/officeart/2005/8/layout/process1"/>
    <dgm:cxn modelId="{F79F3EB1-AF24-4BE9-ABCE-C1700849C882}" srcId="{8EB1D179-D23D-41D4-AEEF-E4B9FEB06903}" destId="{37B86CFA-59B5-46FA-8A6B-9FB187CE14DF}" srcOrd="2" destOrd="0" parTransId="{9DABF4F3-A9E6-40B1-A863-AC9409CC14BB}" sibTransId="{18EFF3C3-47F9-402B-A3F3-E9310EA281B4}"/>
    <dgm:cxn modelId="{7E55FA35-1825-4338-BBCA-E82796238B50}" type="presOf" srcId="{3F25DA44-7F3E-4C17-A40B-7F663FDBEA65}" destId="{111DEAC9-5D4C-4A6A-A44E-082A26F60596}" srcOrd="0" destOrd="0" presId="urn:microsoft.com/office/officeart/2005/8/layout/process1"/>
    <dgm:cxn modelId="{A7FE7682-151E-423C-B43F-7491B6A5053B}" srcId="{8EB1D179-D23D-41D4-AEEF-E4B9FEB06903}" destId="{2E2F4D3A-969C-4DB2-9FA9-5C4A40369351}" srcOrd="1" destOrd="0" parTransId="{1E934BFE-4D40-486C-8784-F698A10C4CF5}" sibTransId="{EC1AFF77-9232-4EEB-95CB-85CEAB3B1FC0}"/>
    <dgm:cxn modelId="{3935D3D4-1283-4C5E-AEEE-C886F89BA2AF}" type="presOf" srcId="{8EB1D179-D23D-41D4-AEEF-E4B9FEB06903}" destId="{BF708676-7EFC-4C81-9D3A-3E677EAC1C7B}" srcOrd="0" destOrd="0" presId="urn:microsoft.com/office/officeart/2005/8/layout/process1"/>
    <dgm:cxn modelId="{D2F89FAF-0782-4448-BED3-23E183E7E669}" type="presOf" srcId="{8EC5AF5E-9C9F-410A-A755-A3EA5186F948}" destId="{5FA465F6-7607-499F-BFB2-52F4E071FB67}" srcOrd="1" destOrd="0" presId="urn:microsoft.com/office/officeart/2005/8/layout/process1"/>
    <dgm:cxn modelId="{5993E53C-156F-4663-91FB-E65DC809354A}" type="presOf" srcId="{EC1AFF77-9232-4EEB-95CB-85CEAB3B1FC0}" destId="{353C3794-50AA-4D44-83C9-CE28317C3317}" srcOrd="0" destOrd="0" presId="urn:microsoft.com/office/officeart/2005/8/layout/process1"/>
    <dgm:cxn modelId="{82BA0429-3688-4464-ABBD-DB9B4585D50F}" srcId="{8EB1D179-D23D-41D4-AEEF-E4B9FEB06903}" destId="{3F25DA44-7F3E-4C17-A40B-7F663FDBEA65}" srcOrd="0" destOrd="0" parTransId="{EE9066D1-3403-4469-8E8C-0D40A82430F2}" sibTransId="{8EC5AF5E-9C9F-410A-A755-A3EA5186F948}"/>
    <dgm:cxn modelId="{B40A4AD5-81B3-4661-A2F3-64B7637BDC0A}" type="presOf" srcId="{2E2F4D3A-969C-4DB2-9FA9-5C4A40369351}" destId="{552FB8E7-A5FB-4CC3-94C3-CE0BDF19F9F1}" srcOrd="0" destOrd="0" presId="urn:microsoft.com/office/officeart/2005/8/layout/process1"/>
    <dgm:cxn modelId="{3AB1E9C9-62A7-47D8-83C2-3D50F36E5E9B}" type="presParOf" srcId="{BF708676-7EFC-4C81-9D3A-3E677EAC1C7B}" destId="{111DEAC9-5D4C-4A6A-A44E-082A26F60596}" srcOrd="0" destOrd="0" presId="urn:microsoft.com/office/officeart/2005/8/layout/process1"/>
    <dgm:cxn modelId="{67F3CA28-39EC-4713-AC7E-4583FF1ABF69}" type="presParOf" srcId="{BF708676-7EFC-4C81-9D3A-3E677EAC1C7B}" destId="{8A5CF0CE-3323-464D-9C63-05C1BDB053F5}" srcOrd="1" destOrd="0" presId="urn:microsoft.com/office/officeart/2005/8/layout/process1"/>
    <dgm:cxn modelId="{E8556EA1-5ADC-4344-901D-1BF95E2CC5B5}" type="presParOf" srcId="{8A5CF0CE-3323-464D-9C63-05C1BDB053F5}" destId="{5FA465F6-7607-499F-BFB2-52F4E071FB67}" srcOrd="0" destOrd="0" presId="urn:microsoft.com/office/officeart/2005/8/layout/process1"/>
    <dgm:cxn modelId="{E584588D-3D0E-44DC-81E7-25E8092C44A7}" type="presParOf" srcId="{BF708676-7EFC-4C81-9D3A-3E677EAC1C7B}" destId="{552FB8E7-A5FB-4CC3-94C3-CE0BDF19F9F1}" srcOrd="2" destOrd="0" presId="urn:microsoft.com/office/officeart/2005/8/layout/process1"/>
    <dgm:cxn modelId="{24BA24F2-FA34-437C-94D0-41A0A8E481AB}" type="presParOf" srcId="{BF708676-7EFC-4C81-9D3A-3E677EAC1C7B}" destId="{353C3794-50AA-4D44-83C9-CE28317C3317}" srcOrd="3" destOrd="0" presId="urn:microsoft.com/office/officeart/2005/8/layout/process1"/>
    <dgm:cxn modelId="{D7B7D22B-D843-434A-A061-1009EEF0FAD3}" type="presParOf" srcId="{353C3794-50AA-4D44-83C9-CE28317C3317}" destId="{5AFF040D-0639-4120-9E39-DA822CF9F321}" srcOrd="0" destOrd="0" presId="urn:microsoft.com/office/officeart/2005/8/layout/process1"/>
    <dgm:cxn modelId="{E267418D-EDFB-460C-9E43-C16CFE39B665}"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3" qsCatId="simple" csTypeId="urn:microsoft.com/office/officeart/2005/8/colors/accent1_2#1" csCatId="accent1" phldr="1"/>
      <dgm:spPr/>
      <dgm:t>
        <a:bodyPr/>
        <a:lstStyle/>
        <a:p>
          <a:endParaRPr lang="zh-CN" altLang="en-US"/>
        </a:p>
      </dgm:t>
    </dgm:pt>
    <dgm:pt modelId="{90DDC401-903F-495B-A387-FFA8A45891F6}">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Qué es?</a:t>
          </a:r>
          <a:endParaRPr lang="zh-CN" altLang="en-US" dirty="0"/>
        </a:p>
      </dgm:t>
    </dgm:pt>
    <dgm:pt modelId="{C8BB0B8A-C63A-4F83-B8DD-3A7CE259E4EE}" type="parTrans" cxnId="{5AB6C122-B2F8-4782-8115-46FD0693D0D3}">
      <dgm:prSet/>
      <dgm:spPr/>
      <dgm:t>
        <a:bodyPr/>
        <a:lstStyle/>
        <a:p>
          <a:endParaRPr lang="zh-CN" altLang="en-US"/>
        </a:p>
      </dgm:t>
    </dgm:pt>
    <dgm:pt modelId="{35E5E878-0907-4014-9CFA-56AEFE6C22E5}" type="sibTrans" cxnId="{5AB6C122-B2F8-4782-8115-46FD0693D0D3}">
      <dgm:prSet/>
      <dgm:spPr/>
      <dgm:t>
        <a:bodyPr/>
        <a:lstStyle/>
        <a:p>
          <a:endParaRPr lang="zh-CN" altLang="en-US"/>
        </a:p>
      </dgm:t>
    </dgm:pt>
    <dgm:pt modelId="{E08CEB0C-E37F-4DCA-A8EA-4B2CD3AD7754}">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endParaRPr lang="es-ES" altLang="zh-CN"/>
        </a:p>
      </dgm:t>
    </dgm:pt>
    <dgm:pt modelId="{FB4BCC77-44E9-4065-8A2F-90CD32DE34E3}" type="parTrans" cxnId="{495C1567-06A0-4C45-8E42-D7F992E2545B}">
      <dgm:prSet/>
      <dgm:spPr/>
      <dgm:t>
        <a:bodyPr/>
        <a:lstStyle/>
        <a:p>
          <a:endParaRPr lang="zh-CN" altLang="en-US"/>
        </a:p>
      </dgm:t>
    </dgm:pt>
    <dgm:pt modelId="{41FED480-3E2E-47A2-B997-02D527BC8082}" type="sibTrans" cxnId="{495C1567-06A0-4C45-8E42-D7F992E2545B}">
      <dgm:prSet/>
      <dgm:spPr/>
      <dgm:t>
        <a:bodyPr/>
        <a:lstStyle/>
        <a:p>
          <a:endParaRPr lang="zh-CN" altLang="en-US"/>
        </a:p>
      </dgm:t>
    </dgm:pt>
    <dgm:pt modelId="{750D5BDF-0485-4FC7-B79F-155F1EE3CDC9}">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dirty="0"/>
            <a:t>Evento en el cual se realiza la revisión del incremento del producto y se obtiene el </a:t>
          </a:r>
          <a:r>
            <a:rPr lang="es-ES" altLang="zh-CN" dirty="0" err="1"/>
            <a:t>feedback</a:t>
          </a:r>
          <a:r>
            <a:rPr lang="es-ES" altLang="zh-CN" dirty="0"/>
            <a:t> del resultado de la iteración a nivel de producto.</a:t>
          </a:r>
        </a:p>
      </dgm:t>
    </dgm:pt>
    <dgm:pt modelId="{FC822E35-C5F2-46DC-A498-F8384A6AF8E4}" type="parTrans" cxnId="{E46B1203-FAE3-48A0-93B9-6DF1D02A662F}">
      <dgm:prSet/>
      <dgm:spPr/>
      <dgm:t>
        <a:bodyPr/>
        <a:lstStyle/>
        <a:p>
          <a:endParaRPr lang="es-CO"/>
        </a:p>
      </dgm:t>
    </dgm:pt>
    <dgm:pt modelId="{EC0AFB50-D37B-4DA8-980B-359F980EF010}" type="sibTrans" cxnId="{E46B1203-FAE3-48A0-93B9-6DF1D02A662F}">
      <dgm:prSet/>
      <dgm:spPr/>
      <dgm:t>
        <a:bodyPr/>
        <a:lstStyle/>
        <a:p>
          <a:endParaRPr lang="es-CO"/>
        </a:p>
      </dgm:t>
    </dgm:pt>
    <dgm:pt modelId="{A6685E83-BEEC-49B3-B40A-539E2C0D7A1A}">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a:t>Objetivo</a:t>
          </a:r>
        </a:p>
      </dgm:t>
    </dgm:pt>
    <dgm:pt modelId="{FECC43A3-D59E-4EE1-9557-8FBB90D5B362}" type="parTrans" cxnId="{A73EDF35-9614-4C88-B44E-B03D1AF7D41E}">
      <dgm:prSet/>
      <dgm:spPr/>
      <dgm:t>
        <a:bodyPr/>
        <a:lstStyle/>
        <a:p>
          <a:endParaRPr lang="zh-CN" altLang="en-US"/>
        </a:p>
      </dgm:t>
    </dgm:pt>
    <dgm:pt modelId="{68BB6C9A-B7F0-43A0-955B-FC8C4D4009BF}" type="sibTrans" cxnId="{A73EDF35-9614-4C88-B44E-B03D1AF7D41E}">
      <dgm:prSet/>
      <dgm:spPr/>
      <dgm:t>
        <a:bodyPr/>
        <a:lstStyle/>
        <a:p>
          <a:endParaRPr lang="zh-CN" altLang="en-US"/>
        </a:p>
      </dgm:t>
    </dgm:pt>
    <dgm:pt modelId="{CBA50553-63FA-4B5A-9888-EDDBA06CA593}">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Validar lo implementado durante el sprint,  asegurando que se cumplan los criterios de aceptación y expectativas del PO.</a:t>
          </a:r>
        </a:p>
      </dgm:t>
    </dgm:pt>
    <dgm:pt modelId="{73E2772F-165D-4B56-ACC2-969CBF53B0A8}" type="parTrans" cxnId="{4EE631D5-3F94-438B-887F-57CAFABCA238}">
      <dgm:prSet/>
      <dgm:spPr/>
      <dgm:t>
        <a:bodyPr/>
        <a:lstStyle/>
        <a:p>
          <a:endParaRPr lang="zh-CN" altLang="en-US"/>
        </a:p>
      </dgm:t>
    </dgm:pt>
    <dgm:pt modelId="{7BFD1607-7356-4D3D-A829-75D002A3A4B0}" type="sibTrans" cxnId="{4EE631D5-3F94-438B-887F-57CAFABCA238}">
      <dgm:prSet/>
      <dgm:spPr/>
      <dgm:t>
        <a:bodyPr/>
        <a:lstStyle/>
        <a:p>
          <a:endParaRPr lang="zh-CN" altLang="en-US"/>
        </a:p>
      </dgm:t>
    </dgm:pt>
    <dgm:pt modelId="{C8DDDFA1-AF37-4444-AAEB-D51CEE212719}">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Quién participa?</a:t>
          </a:r>
          <a:endParaRPr lang="zh-CN" altLang="en-US" dirty="0"/>
        </a:p>
      </dgm:t>
    </dgm:pt>
    <dgm:pt modelId="{26EA520A-5891-4EBA-B2AD-1840663D8C07}" type="parTrans" cxnId="{7A091435-1156-43D9-B6C6-46D6DE560D67}">
      <dgm:prSet/>
      <dgm:spPr/>
      <dgm:t>
        <a:bodyPr/>
        <a:lstStyle/>
        <a:p>
          <a:endParaRPr lang="zh-CN" altLang="en-US"/>
        </a:p>
      </dgm:t>
    </dgm:pt>
    <dgm:pt modelId="{CE2287C8-6424-4771-88FD-4DADE15C5A04}" type="sibTrans" cxnId="{7A091435-1156-43D9-B6C6-46D6DE560D67}">
      <dgm:prSet/>
      <dgm:spPr/>
      <dgm:t>
        <a:bodyPr/>
        <a:lstStyle/>
        <a:p>
          <a:endParaRPr lang="zh-CN" altLang="en-US"/>
        </a:p>
      </dgm:t>
    </dgm:pt>
    <dgm:pt modelId="{5AA02751-379E-46DB-884A-F23ACBC498EE}">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Todo el equipo ágil, y quien sea necesario involucrar para la validación del incremento del producto.</a:t>
          </a:r>
        </a:p>
      </dgm:t>
    </dgm:pt>
    <dgm:pt modelId="{D0D77647-95BE-4607-B2F0-006D9CAB8F0E}" type="parTrans" cxnId="{0786092D-D327-4420-ABF3-541B64C6FABA}">
      <dgm:prSet/>
      <dgm:spPr/>
      <dgm:t>
        <a:bodyPr/>
        <a:lstStyle/>
        <a:p>
          <a:endParaRPr lang="zh-CN" altLang="en-US"/>
        </a:p>
      </dgm:t>
    </dgm:pt>
    <dgm:pt modelId="{3DBF6B9F-A188-4D67-ABE8-0633561FA9E5}" type="sibTrans" cxnId="{0786092D-D327-4420-ABF3-541B64C6FABA}">
      <dgm:prSet/>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es-ES"/>
        </a:p>
      </dgm:t>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t>
        <a:bodyPr/>
        <a:lstStyle/>
        <a:p>
          <a:endParaRPr lang="es-ES"/>
        </a:p>
      </dgm:t>
    </dgm:pt>
    <dgm:pt modelId="{DD9406C3-FC80-4468-A55B-122D744D43F0}" type="pres">
      <dgm:prSet presAssocID="{90DDC401-903F-495B-A387-FFA8A45891F6}" presName="descendantText" presStyleLbl="alignAccFollowNode1" presStyleIdx="0" presStyleCnt="3">
        <dgm:presLayoutVars>
          <dgm:bulletEnabled val="1"/>
        </dgm:presLayoutVars>
      </dgm:prSet>
      <dgm:spPr/>
      <dgm:t>
        <a:bodyPr/>
        <a:lstStyle/>
        <a:p>
          <a:endParaRPr lang="es-ES"/>
        </a:p>
      </dgm:t>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t>
        <a:bodyPr/>
        <a:lstStyle/>
        <a:p>
          <a:endParaRPr lang="es-ES"/>
        </a:p>
      </dgm:t>
    </dgm:pt>
    <dgm:pt modelId="{6EB2A58E-CA03-4F76-94B6-D8FE50231963}" type="pres">
      <dgm:prSet presAssocID="{A6685E83-BEEC-49B3-B40A-539E2C0D7A1A}" presName="descendantText" presStyleLbl="alignAccFollowNode1" presStyleIdx="1" presStyleCnt="3">
        <dgm:presLayoutVars>
          <dgm:bulletEnabled val="1"/>
        </dgm:presLayoutVars>
      </dgm:prSet>
      <dgm:spPr/>
      <dgm:t>
        <a:bodyPr/>
        <a:lstStyle/>
        <a:p>
          <a:endParaRPr lang="es-ES"/>
        </a:p>
      </dgm:t>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dgm:presLayoutVars>
          <dgm:chMax val="1"/>
          <dgm:bulletEnabled val="1"/>
        </dgm:presLayoutVars>
      </dgm:prSet>
      <dgm:spPr/>
      <dgm:t>
        <a:bodyPr/>
        <a:lstStyle/>
        <a:p>
          <a:endParaRPr lang="es-ES"/>
        </a:p>
      </dgm:t>
    </dgm:pt>
    <dgm:pt modelId="{64028F0D-BE57-4642-92F7-303D4E45C524}" type="pres">
      <dgm:prSet presAssocID="{C8DDDFA1-AF37-4444-AAEB-D51CEE212719}" presName="descendantText" presStyleLbl="alignAccFollowNode1" presStyleIdx="2" presStyleCnt="3">
        <dgm:presLayoutVars>
          <dgm:bulletEnabled val="1"/>
        </dgm:presLayoutVars>
      </dgm:prSet>
      <dgm:spPr/>
      <dgm:t>
        <a:bodyPr/>
        <a:lstStyle/>
        <a:p>
          <a:endParaRPr lang="es-ES"/>
        </a:p>
      </dgm:t>
    </dgm:pt>
  </dgm:ptLst>
  <dgm:cxnLst>
    <dgm:cxn modelId="{DB59EEC3-6BB6-4359-B608-4218483D26B1}" type="presOf" srcId="{5AA02751-379E-46DB-884A-F23ACBC498EE}" destId="{64028F0D-BE57-4642-92F7-303D4E45C524}" srcOrd="0" destOrd="0" presId="urn:microsoft.com/office/officeart/2005/8/layout/vList5"/>
    <dgm:cxn modelId="{5AB6C122-B2F8-4782-8115-46FD0693D0D3}" srcId="{2E15931E-1654-4B73-89B2-8E333D9C42E0}" destId="{90DDC401-903F-495B-A387-FFA8A45891F6}" srcOrd="0" destOrd="0" parTransId="{C8BB0B8A-C63A-4F83-B8DD-3A7CE259E4EE}" sibTransId="{35E5E878-0907-4014-9CFA-56AEFE6C22E5}"/>
    <dgm:cxn modelId="{85E8DAE7-39D0-4B09-831A-17B1DCCD0F64}" type="presOf" srcId="{C8DDDFA1-AF37-4444-AAEB-D51CEE212719}" destId="{B093CE78-670B-40EB-95CF-315E334D550F}" srcOrd="0" destOrd="0" presId="urn:microsoft.com/office/officeart/2005/8/layout/vList5"/>
    <dgm:cxn modelId="{2A6BD3A2-213B-4DD9-A66D-379E64770BB4}" type="presOf" srcId="{A6685E83-BEEC-49B3-B40A-539E2C0D7A1A}" destId="{EBD335B5-8308-49CB-9630-99D852747B1F}" srcOrd="0" destOrd="0" presId="urn:microsoft.com/office/officeart/2005/8/layout/vList5"/>
    <dgm:cxn modelId="{00A6F07E-5B00-40FF-A4FE-A790D3BED14B}" type="presOf" srcId="{90DDC401-903F-495B-A387-FFA8A45891F6}" destId="{96BE2B31-D87C-43E1-BE64-4C27B13F4AA4}" srcOrd="0" destOrd="0" presId="urn:microsoft.com/office/officeart/2005/8/layout/vList5"/>
    <dgm:cxn modelId="{5A61D09C-BFDB-45D5-ABEF-CBA68C97D9A7}" type="presOf" srcId="{E08CEB0C-E37F-4DCA-A8EA-4B2CD3AD7754}" destId="{DD9406C3-FC80-4468-A55B-122D744D43F0}" srcOrd="0" destOrd="0" presId="urn:microsoft.com/office/officeart/2005/8/layout/vList5"/>
    <dgm:cxn modelId="{60EAC2BC-26B2-4900-AB52-AD67F954B9FC}" type="presOf" srcId="{2E15931E-1654-4B73-89B2-8E333D9C42E0}" destId="{D5935282-3C7C-4F88-A1AE-C27DB8591514}" srcOrd="0" destOrd="0" presId="urn:microsoft.com/office/officeart/2005/8/layout/vList5"/>
    <dgm:cxn modelId="{495C1567-06A0-4C45-8E42-D7F992E2545B}" srcId="{90DDC401-903F-495B-A387-FFA8A45891F6}" destId="{E08CEB0C-E37F-4DCA-A8EA-4B2CD3AD7754}" srcOrd="0" destOrd="0" parTransId="{FB4BCC77-44E9-4065-8A2F-90CD32DE34E3}" sibTransId="{41FED480-3E2E-47A2-B997-02D527BC8082}"/>
    <dgm:cxn modelId="{7A091435-1156-43D9-B6C6-46D6DE560D67}" srcId="{2E15931E-1654-4B73-89B2-8E333D9C42E0}" destId="{C8DDDFA1-AF37-4444-AAEB-D51CEE212719}" srcOrd="2" destOrd="0" parTransId="{26EA520A-5891-4EBA-B2AD-1840663D8C07}" sibTransId="{CE2287C8-6424-4771-88FD-4DADE15C5A04}"/>
    <dgm:cxn modelId="{BFEC4E49-4999-4BC3-99BB-96B955C4461F}" type="presOf" srcId="{750D5BDF-0485-4FC7-B79F-155F1EE3CDC9}" destId="{DD9406C3-FC80-4468-A55B-122D744D43F0}" srcOrd="0" destOrd="1" presId="urn:microsoft.com/office/officeart/2005/8/layout/vList5"/>
    <dgm:cxn modelId="{A73EDF35-9614-4C88-B44E-B03D1AF7D41E}" srcId="{2E15931E-1654-4B73-89B2-8E333D9C42E0}" destId="{A6685E83-BEEC-49B3-B40A-539E2C0D7A1A}" srcOrd="1" destOrd="0" parTransId="{FECC43A3-D59E-4EE1-9557-8FBB90D5B362}" sibTransId="{68BB6C9A-B7F0-43A0-955B-FC8C4D4009BF}"/>
    <dgm:cxn modelId="{4EE631D5-3F94-438B-887F-57CAFABCA238}" srcId="{A6685E83-BEEC-49B3-B40A-539E2C0D7A1A}" destId="{CBA50553-63FA-4B5A-9888-EDDBA06CA593}" srcOrd="0" destOrd="0" parTransId="{73E2772F-165D-4B56-ACC2-969CBF53B0A8}" sibTransId="{7BFD1607-7356-4D3D-A829-75D002A3A4B0}"/>
    <dgm:cxn modelId="{E46B1203-FAE3-48A0-93B9-6DF1D02A662F}" srcId="{90DDC401-903F-495B-A387-FFA8A45891F6}" destId="{750D5BDF-0485-4FC7-B79F-155F1EE3CDC9}" srcOrd="1" destOrd="0" parTransId="{FC822E35-C5F2-46DC-A498-F8384A6AF8E4}" sibTransId="{EC0AFB50-D37B-4DA8-980B-359F980EF010}"/>
    <dgm:cxn modelId="{0786092D-D327-4420-ABF3-541B64C6FABA}" srcId="{C8DDDFA1-AF37-4444-AAEB-D51CEE212719}" destId="{5AA02751-379E-46DB-884A-F23ACBC498EE}" srcOrd="0" destOrd="0" parTransId="{D0D77647-95BE-4607-B2F0-006D9CAB8F0E}" sibTransId="{3DBF6B9F-A188-4D67-ABE8-0633561FA9E5}"/>
    <dgm:cxn modelId="{F8C635DA-03B3-4ABE-8031-A6C6F5D1D28C}" type="presOf" srcId="{CBA50553-63FA-4B5A-9888-EDDBA06CA593}" destId="{6EB2A58E-CA03-4F76-94B6-D8FE50231963}" srcOrd="0" destOrd="0" presId="urn:microsoft.com/office/officeart/2005/8/layout/vList5"/>
    <dgm:cxn modelId="{8A943F32-C698-4505-950D-F0B7C5B6C7B5}" type="presParOf" srcId="{D5935282-3C7C-4F88-A1AE-C27DB8591514}" destId="{E61486FD-113E-4C87-8ADF-B1A8E2A84801}" srcOrd="0" destOrd="0" presId="urn:microsoft.com/office/officeart/2005/8/layout/vList5"/>
    <dgm:cxn modelId="{C38DF0BC-2AF5-478B-A325-540F0AA585A9}" type="presParOf" srcId="{E61486FD-113E-4C87-8ADF-B1A8E2A84801}" destId="{96BE2B31-D87C-43E1-BE64-4C27B13F4AA4}" srcOrd="0" destOrd="0" presId="urn:microsoft.com/office/officeart/2005/8/layout/vList5"/>
    <dgm:cxn modelId="{6485AB13-18A9-4A63-B0E7-68D6AC851374}" type="presParOf" srcId="{E61486FD-113E-4C87-8ADF-B1A8E2A84801}" destId="{DD9406C3-FC80-4468-A55B-122D744D43F0}" srcOrd="1" destOrd="0" presId="urn:microsoft.com/office/officeart/2005/8/layout/vList5"/>
    <dgm:cxn modelId="{BD0FBAF4-F67A-4FCA-AF11-7DF49D5A74C0}" type="presParOf" srcId="{D5935282-3C7C-4F88-A1AE-C27DB8591514}" destId="{F1941F29-E51C-4282-956D-50CFAFAEB9B8}" srcOrd="1" destOrd="0" presId="urn:microsoft.com/office/officeart/2005/8/layout/vList5"/>
    <dgm:cxn modelId="{02CBA124-283D-45A9-BEB9-5069593FDE00}" type="presParOf" srcId="{D5935282-3C7C-4F88-A1AE-C27DB8591514}" destId="{B589D1EC-5156-4FB2-BB1C-8E1290A868B9}" srcOrd="2" destOrd="0" presId="urn:microsoft.com/office/officeart/2005/8/layout/vList5"/>
    <dgm:cxn modelId="{902A65F0-336F-4130-9027-D24609979BCD}" type="presParOf" srcId="{B589D1EC-5156-4FB2-BB1C-8E1290A868B9}" destId="{EBD335B5-8308-49CB-9630-99D852747B1F}" srcOrd="0" destOrd="0" presId="urn:microsoft.com/office/officeart/2005/8/layout/vList5"/>
    <dgm:cxn modelId="{E4D8F829-69DE-4AF5-B782-897A3CF069D9}" type="presParOf" srcId="{B589D1EC-5156-4FB2-BB1C-8E1290A868B9}" destId="{6EB2A58E-CA03-4F76-94B6-D8FE50231963}" srcOrd="1" destOrd="0" presId="urn:microsoft.com/office/officeart/2005/8/layout/vList5"/>
    <dgm:cxn modelId="{10FD3CD1-A26A-495A-A166-4E5B68638623}" type="presParOf" srcId="{D5935282-3C7C-4F88-A1AE-C27DB8591514}" destId="{A76EE5BB-CBA4-4DD9-BFB7-3F3F246C9BF0}" srcOrd="3" destOrd="0" presId="urn:microsoft.com/office/officeart/2005/8/layout/vList5"/>
    <dgm:cxn modelId="{978054CA-3A50-4918-9FE6-5F0A67AD61FD}" type="presParOf" srcId="{D5935282-3C7C-4F88-A1AE-C27DB8591514}" destId="{2BB2A428-FB05-47E5-AC5F-C6A7936A9AC0}" srcOrd="4" destOrd="0" presId="urn:microsoft.com/office/officeart/2005/8/layout/vList5"/>
    <dgm:cxn modelId="{6D60D72A-EDE5-4070-8A50-B5F9AC15585C}" type="presParOf" srcId="{2BB2A428-FB05-47E5-AC5F-C6A7936A9AC0}" destId="{B093CE78-670B-40EB-95CF-315E334D550F}" srcOrd="0" destOrd="0" presId="urn:microsoft.com/office/officeart/2005/8/layout/vList5"/>
    <dgm:cxn modelId="{E5484A09-D250-411E-8179-64BE6786429D}" type="presParOf" srcId="{2BB2A428-FB05-47E5-AC5F-C6A7936A9AC0}" destId="{64028F0D-BE57-4642-92F7-303D4E45C5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C320EB-5352-40AA-A0A9-C13066E1373C}" type="doc">
      <dgm:prSet loTypeId="urn:microsoft.com/office/officeart/2005/8/layout/list1#1" loCatId="list" qsTypeId="urn:microsoft.com/office/officeart/2005/8/quickstyle/simple1#4" qsCatId="simple" csTypeId="urn:microsoft.com/office/officeart/2005/8/colors/accent1_1#1" csCatId="accent1" phldr="1"/>
      <dgm:spPr/>
      <dgm:t>
        <a:bodyPr/>
        <a:lstStyle/>
        <a:p>
          <a:endParaRPr lang="zh-CN" altLang="en-US"/>
        </a:p>
      </dgm:t>
    </dgm:pt>
    <dgm:pt modelId="{773C5012-55F9-436E-B78B-2A38D8AAA0C0}">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Qué es?</a:t>
          </a:r>
          <a:endParaRPr lang="zh-CN" altLang="en-US" dirty="0"/>
        </a:p>
      </dgm:t>
    </dgm:pt>
    <dgm:pt modelId="{E1399106-9BE2-43F4-9430-F473CB36780F}" type="parTrans" cxnId="{52ADC6C1-1E83-44C4-8C45-533B6EAC0C46}">
      <dgm:prSet/>
      <dgm:spPr/>
      <dgm:t>
        <a:bodyPr/>
        <a:lstStyle/>
        <a:p>
          <a:endParaRPr lang="zh-CN" altLang="en-US"/>
        </a:p>
      </dgm:t>
    </dgm:pt>
    <dgm:pt modelId="{507A6FE3-4D55-4ED6-A973-429D64C5DF28}" type="sibTrans" cxnId="{52ADC6C1-1E83-44C4-8C45-533B6EAC0C46}">
      <dgm:prSet/>
      <dgm:spPr/>
      <dgm:t>
        <a:bodyPr/>
        <a:lstStyle/>
        <a:p>
          <a:endParaRPr lang="zh-CN" altLang="en-US"/>
        </a:p>
      </dgm:t>
    </dgm:pt>
    <dgm:pt modelId="{10A7DADB-F03E-49B9-BA2B-9786F6B3C7B3}">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Reunión donde el equipo ágil, revisa los resultados y prácticas de trabajo usadas durante la iteración, e identifican oportunidades de mejora de los cuales se generan planes de acción.</a:t>
          </a:r>
        </a:p>
      </dgm:t>
    </dgm:pt>
    <dgm:pt modelId="{AE1BB160-06F6-43E8-9B85-8292EFB19265}" type="parTrans" cxnId="{92C397D9-9457-4CE7-B125-5884ADC7F37B}">
      <dgm:prSet/>
      <dgm:spPr/>
      <dgm:t>
        <a:bodyPr/>
        <a:lstStyle/>
        <a:p>
          <a:endParaRPr lang="es-CO"/>
        </a:p>
      </dgm:t>
    </dgm:pt>
    <dgm:pt modelId="{D7E1A423-EDA5-42CC-A994-979174041A26}" type="sibTrans" cxnId="{92C397D9-9457-4CE7-B125-5884ADC7F37B}">
      <dgm:prSet/>
      <dgm:spPr/>
      <dgm:t>
        <a:bodyPr/>
        <a:lstStyle/>
        <a:p>
          <a:endParaRPr lang="es-CO"/>
        </a:p>
      </dgm:t>
    </dgm:pt>
    <dgm:pt modelId="{CA58FE74-4619-4E47-BA6C-E0CD35AF5AC2}">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a:t>Objetivo</a:t>
          </a:r>
          <a:endParaRPr lang="zh-CN" altLang="en-US"/>
        </a:p>
      </dgm:t>
    </dgm:pt>
    <dgm:pt modelId="{EBAD4DA7-135F-4F4E-9475-804E7DC205D2}" type="parTrans" cxnId="{523F2309-D9D9-4F8E-91C5-BAA5C732F7D5}">
      <dgm:prSet/>
      <dgm:spPr/>
      <dgm:t>
        <a:bodyPr/>
        <a:lstStyle/>
        <a:p>
          <a:endParaRPr lang="zh-CN" altLang="en-US"/>
        </a:p>
      </dgm:t>
    </dgm:pt>
    <dgm:pt modelId="{5723A07A-E737-45B0-B84E-97FB4DE86580}" type="sibTrans" cxnId="{523F2309-D9D9-4F8E-91C5-BAA5C732F7D5}">
      <dgm:prSet/>
      <dgm:spPr/>
      <dgm:t>
        <a:bodyPr/>
        <a:lstStyle/>
        <a:p>
          <a:endParaRPr lang="zh-CN" altLang="en-US"/>
        </a:p>
      </dgm:t>
    </dgm:pt>
    <dgm:pt modelId="{65B1F592-F228-4A91-A2C4-BC946F0E65D2}">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Evaluar el resultado del trabajo realizado como equipo.</a:t>
          </a:r>
        </a:p>
      </dgm:t>
    </dgm:pt>
    <dgm:pt modelId="{1A7D7BF6-F0D0-4EF1-BF1F-A9C52844F18F}" type="parTrans" cxnId="{EACA1FC9-B4D4-4895-BB04-95F4C150C607}">
      <dgm:prSet/>
      <dgm:spPr/>
      <dgm:t>
        <a:bodyPr/>
        <a:lstStyle/>
        <a:p>
          <a:endParaRPr lang="es-CO"/>
        </a:p>
      </dgm:t>
    </dgm:pt>
    <dgm:pt modelId="{860CE74F-28E9-4CCD-B9D0-CDFB84B4E3BD}" type="sibTrans" cxnId="{EACA1FC9-B4D4-4895-BB04-95F4C150C607}">
      <dgm:prSet/>
      <dgm:spPr/>
      <dgm:t>
        <a:bodyPr/>
        <a:lstStyle/>
        <a:p>
          <a:endParaRPr lang="es-CO"/>
        </a:p>
      </dgm:t>
    </dgm:pt>
    <dgm:pt modelId="{2E3B12AF-9290-4CF4-9B88-CE9A48544361}">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Aportar a la mejora continua.</a:t>
          </a:r>
        </a:p>
      </dgm:t>
    </dgm:pt>
    <dgm:pt modelId="{9D4C150D-1569-4A4E-ABD7-34A1FE991028}" type="parTrans" cxnId="{97FEB2F7-7A7B-466B-86D1-4663CD743AB3}">
      <dgm:prSet/>
      <dgm:spPr/>
      <dgm:t>
        <a:bodyPr/>
        <a:lstStyle/>
        <a:p>
          <a:endParaRPr lang="es-CO"/>
        </a:p>
      </dgm:t>
    </dgm:pt>
    <dgm:pt modelId="{8BD8BEFD-56F0-44E1-AEFC-3BA4349161C4}" type="sibTrans" cxnId="{97FEB2F7-7A7B-466B-86D1-4663CD743AB3}">
      <dgm:prSet/>
      <dgm:spPr/>
      <dgm:t>
        <a:bodyPr/>
        <a:lstStyle/>
        <a:p>
          <a:endParaRPr lang="es-CO"/>
        </a:p>
      </dgm:t>
    </dgm:pt>
    <dgm:pt modelId="{D3284563-CEAB-43B3-81C4-5F6C081CBB78}">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Quién Participa?</a:t>
          </a:r>
          <a:endParaRPr lang="zh-CN" altLang="en-US" dirty="0"/>
        </a:p>
      </dgm:t>
    </dgm:pt>
    <dgm:pt modelId="{A2E240DA-ABFA-4A24-BE34-ABE926603D67}" type="parTrans" cxnId="{3AB23166-50ED-4E72-A1A7-DA4F399976CA}">
      <dgm:prSet/>
      <dgm:spPr/>
      <dgm:t>
        <a:bodyPr/>
        <a:lstStyle/>
        <a:p>
          <a:endParaRPr lang="zh-CN" altLang="en-US"/>
        </a:p>
      </dgm:t>
    </dgm:pt>
    <dgm:pt modelId="{2E43EE94-FE21-4F90-81B3-CED5B1ECC8C9}" type="sibTrans" cxnId="{3AB23166-50ED-4E72-A1A7-DA4F399976CA}">
      <dgm:prSet/>
      <dgm:spPr/>
      <dgm:t>
        <a:bodyPr/>
        <a:lstStyle/>
        <a:p>
          <a:endParaRPr lang="zh-CN" altLang="en-US"/>
        </a:p>
      </dgm:t>
    </dgm:pt>
    <dgm:pt modelId="{0F7E43F1-ABFC-4B07-889A-CD6EFF0866FB}">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Todo el equipo ágil.</a:t>
          </a:r>
        </a:p>
      </dgm:t>
    </dgm:pt>
    <dgm:pt modelId="{314BD7EB-581D-48CD-A382-DB4B3BB63711}" type="parTrans" cxnId="{0781C7E8-7768-4BCF-A5AD-DCD1AADEDF27}">
      <dgm:prSet/>
      <dgm:spPr/>
      <dgm:t>
        <a:bodyPr/>
        <a:lstStyle/>
        <a:p>
          <a:endParaRPr lang="es-CO"/>
        </a:p>
      </dgm:t>
    </dgm:pt>
    <dgm:pt modelId="{AE6B9CC2-DB95-4D23-83BD-29171528134B}" type="sibTrans" cxnId="{0781C7E8-7768-4BCF-A5AD-DCD1AADEDF27}">
      <dgm:prSet/>
      <dgm:spPr/>
      <dgm:t>
        <a:bodyPr/>
        <a:lstStyle/>
        <a:p>
          <a:endParaRPr lang="es-CO"/>
        </a:p>
      </dgm:t>
    </dgm:pt>
    <dgm:pt modelId="{E5EECCA3-F875-4B71-92CC-9CCDFB7DBFEF}" type="pres">
      <dgm:prSet presAssocID="{26C320EB-5352-40AA-A0A9-C13066E1373C}" presName="linear" presStyleCnt="0">
        <dgm:presLayoutVars>
          <dgm:dir/>
          <dgm:animLvl val="lvl"/>
          <dgm:resizeHandles val="exact"/>
        </dgm:presLayoutVars>
      </dgm:prSet>
      <dgm:spPr/>
      <dgm:t>
        <a:bodyPr/>
        <a:lstStyle/>
        <a:p>
          <a:endParaRPr lang="es-ES"/>
        </a:p>
      </dgm:t>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Lbl="node1" presStyleIdx="0" presStyleCnt="3"/>
      <dgm:spPr/>
      <dgm:t>
        <a:bodyPr/>
        <a:lstStyle/>
        <a:p>
          <a:endParaRPr lang="es-ES"/>
        </a:p>
      </dgm:t>
    </dgm:pt>
    <dgm:pt modelId="{D0971512-D8E1-4E4B-89F4-FF2EB164C196}" type="pres">
      <dgm:prSet presAssocID="{773C5012-55F9-436E-B78B-2A38D8AAA0C0}" presName="parentText" presStyleLbl="node1" presStyleIdx="0" presStyleCnt="3">
        <dgm:presLayoutVars>
          <dgm:chMax val="0"/>
          <dgm:bulletEnabled val="1"/>
        </dgm:presLayoutVars>
      </dgm:prSet>
      <dgm:spPr/>
      <dgm:t>
        <a:bodyPr/>
        <a:lstStyle/>
        <a:p>
          <a:endParaRPr lang="es-ES"/>
        </a:p>
      </dgm:t>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t>
        <a:bodyPr/>
        <a:lstStyle/>
        <a:p>
          <a:endParaRPr lang="es-ES"/>
        </a:p>
      </dgm:t>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Lbl="node1" presStyleIdx="0" presStyleCnt="3"/>
      <dgm:spPr/>
      <dgm:t>
        <a:bodyPr/>
        <a:lstStyle/>
        <a:p>
          <a:endParaRPr lang="es-ES"/>
        </a:p>
      </dgm:t>
    </dgm:pt>
    <dgm:pt modelId="{DD07B078-3354-4F1B-9438-E4F95C4B43A6}" type="pres">
      <dgm:prSet presAssocID="{CA58FE74-4619-4E47-BA6C-E0CD35AF5AC2}" presName="parentText" presStyleLbl="node1" presStyleIdx="1" presStyleCnt="3">
        <dgm:presLayoutVars>
          <dgm:chMax val="0"/>
          <dgm:bulletEnabled val="1"/>
        </dgm:presLayoutVars>
      </dgm:prSet>
      <dgm:spPr/>
      <dgm:t>
        <a:bodyPr/>
        <a:lstStyle/>
        <a:p>
          <a:endParaRPr lang="es-ES"/>
        </a:p>
      </dgm:t>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t>
        <a:bodyPr/>
        <a:lstStyle/>
        <a:p>
          <a:endParaRPr lang="es-ES"/>
        </a:p>
      </dgm:t>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Lbl="node1" presStyleIdx="1" presStyleCnt="3"/>
      <dgm:spPr/>
      <dgm:t>
        <a:bodyPr/>
        <a:lstStyle/>
        <a:p>
          <a:endParaRPr lang="es-ES"/>
        </a:p>
      </dgm:t>
    </dgm:pt>
    <dgm:pt modelId="{F8B30F84-9FC1-4455-B8FC-CA5DC2189586}" type="pres">
      <dgm:prSet presAssocID="{D3284563-CEAB-43B3-81C4-5F6C081CBB78}" presName="parentText" presStyleLbl="node1" presStyleIdx="2" presStyleCnt="3">
        <dgm:presLayoutVars>
          <dgm:chMax val="0"/>
          <dgm:bulletEnabled val="1"/>
        </dgm:presLayoutVars>
      </dgm:prSet>
      <dgm:spPr/>
      <dgm:t>
        <a:bodyPr/>
        <a:lstStyle/>
        <a:p>
          <a:endParaRPr lang="es-ES"/>
        </a:p>
      </dgm:t>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t>
        <a:bodyPr/>
        <a:lstStyle/>
        <a:p>
          <a:endParaRPr lang="es-ES"/>
        </a:p>
      </dgm:t>
    </dgm:pt>
  </dgm:ptLst>
  <dgm:cxnLst>
    <dgm:cxn modelId="{92C397D9-9457-4CE7-B125-5884ADC7F37B}" srcId="{773C5012-55F9-436E-B78B-2A38D8AAA0C0}" destId="{10A7DADB-F03E-49B9-BA2B-9786F6B3C7B3}" srcOrd="0" destOrd="0" parTransId="{AE1BB160-06F6-43E8-9B85-8292EFB19265}" sibTransId="{D7E1A423-EDA5-42CC-A994-979174041A26}"/>
    <dgm:cxn modelId="{97FEB2F7-7A7B-466B-86D1-4663CD743AB3}" srcId="{CA58FE74-4619-4E47-BA6C-E0CD35AF5AC2}" destId="{2E3B12AF-9290-4CF4-9B88-CE9A48544361}" srcOrd="1" destOrd="0" parTransId="{9D4C150D-1569-4A4E-ABD7-34A1FE991028}" sibTransId="{8BD8BEFD-56F0-44E1-AEFC-3BA4349161C4}"/>
    <dgm:cxn modelId="{CFB51AD3-F9C2-4522-9AF5-30987F66CE89}" type="presOf" srcId="{773C5012-55F9-436E-B78B-2A38D8AAA0C0}" destId="{58B158CB-C1D2-4676-88E6-6B3937A00A96}" srcOrd="0" destOrd="0" presId="urn:microsoft.com/office/officeart/2005/8/layout/list1#1"/>
    <dgm:cxn modelId="{52ADC6C1-1E83-44C4-8C45-533B6EAC0C46}" srcId="{26C320EB-5352-40AA-A0A9-C13066E1373C}" destId="{773C5012-55F9-436E-B78B-2A38D8AAA0C0}" srcOrd="0" destOrd="0" parTransId="{E1399106-9BE2-43F4-9430-F473CB36780F}" sibTransId="{507A6FE3-4D55-4ED6-A973-429D64C5DF28}"/>
    <dgm:cxn modelId="{523F2309-D9D9-4F8E-91C5-BAA5C732F7D5}" srcId="{26C320EB-5352-40AA-A0A9-C13066E1373C}" destId="{CA58FE74-4619-4E47-BA6C-E0CD35AF5AC2}" srcOrd="1" destOrd="0" parTransId="{EBAD4DA7-135F-4F4E-9475-804E7DC205D2}" sibTransId="{5723A07A-E737-45B0-B84E-97FB4DE86580}"/>
    <dgm:cxn modelId="{0CC15413-E034-40DD-84BC-BB7F7BE50ECD}" type="presOf" srcId="{D3284563-CEAB-43B3-81C4-5F6C081CBB78}" destId="{F8B30F84-9FC1-4455-B8FC-CA5DC2189586}" srcOrd="1" destOrd="0" presId="urn:microsoft.com/office/officeart/2005/8/layout/list1#1"/>
    <dgm:cxn modelId="{D04671CD-48B2-4C90-AA2D-8DA681B9EBD0}" type="presOf" srcId="{0F7E43F1-ABFC-4B07-889A-CD6EFF0866FB}" destId="{F855875C-E8B4-4273-8C6C-6A8EC3091B3C}" srcOrd="0" destOrd="0" presId="urn:microsoft.com/office/officeart/2005/8/layout/list1#1"/>
    <dgm:cxn modelId="{F484D463-17B3-4A35-ACDF-F484D6A8BB74}" type="presOf" srcId="{65B1F592-F228-4A91-A2C4-BC946F0E65D2}" destId="{FB20FF5F-D131-4A8A-AEBC-01A2B84D6655}" srcOrd="0" destOrd="0" presId="urn:microsoft.com/office/officeart/2005/8/layout/list1#1"/>
    <dgm:cxn modelId="{BC4C1CEE-69A2-48DB-8CD1-3575F4A31351}" type="presOf" srcId="{2E3B12AF-9290-4CF4-9B88-CE9A48544361}" destId="{FB20FF5F-D131-4A8A-AEBC-01A2B84D6655}" srcOrd="0" destOrd="1" presId="urn:microsoft.com/office/officeart/2005/8/layout/list1#1"/>
    <dgm:cxn modelId="{FD3332AC-AC89-40FC-BB41-428EF9B2F9D5}" type="presOf" srcId="{CA58FE74-4619-4E47-BA6C-E0CD35AF5AC2}" destId="{AEA4B341-6C57-43B8-BC42-9813D43D1335}" srcOrd="0" destOrd="0" presId="urn:microsoft.com/office/officeart/2005/8/layout/list1#1"/>
    <dgm:cxn modelId="{EACA1FC9-B4D4-4895-BB04-95F4C150C607}" srcId="{CA58FE74-4619-4E47-BA6C-E0CD35AF5AC2}" destId="{65B1F592-F228-4A91-A2C4-BC946F0E65D2}" srcOrd="0" destOrd="0" parTransId="{1A7D7BF6-F0D0-4EF1-BF1F-A9C52844F18F}" sibTransId="{860CE74F-28E9-4CCD-B9D0-CDFB84B4E3BD}"/>
    <dgm:cxn modelId="{8BA64B93-4922-46E2-9698-D1146DD8D739}" type="presOf" srcId="{10A7DADB-F03E-49B9-BA2B-9786F6B3C7B3}" destId="{1F055725-8984-42CB-98CB-8E7728DD5EAB}" srcOrd="0" destOrd="0" presId="urn:microsoft.com/office/officeart/2005/8/layout/list1#1"/>
    <dgm:cxn modelId="{C8CDCA03-62E9-42D3-B528-548F779D5329}" type="presOf" srcId="{773C5012-55F9-436E-B78B-2A38D8AAA0C0}" destId="{D0971512-D8E1-4E4B-89F4-FF2EB164C196}" srcOrd="1" destOrd="0" presId="urn:microsoft.com/office/officeart/2005/8/layout/list1#1"/>
    <dgm:cxn modelId="{88074572-1EEE-41A1-B49A-A6D403051604}" type="presOf" srcId="{26C320EB-5352-40AA-A0A9-C13066E1373C}" destId="{E5EECCA3-F875-4B71-92CC-9CCDFB7DBFEF}" srcOrd="0" destOrd="0" presId="urn:microsoft.com/office/officeart/2005/8/layout/list1#1"/>
    <dgm:cxn modelId="{2D469B27-83AE-4B52-9AA3-B93AA5C49977}" type="presOf" srcId="{D3284563-CEAB-43B3-81C4-5F6C081CBB78}" destId="{09CBCBA7-E2EE-4654-BCFB-AB2C2D77E66B}" srcOrd="0" destOrd="0" presId="urn:microsoft.com/office/officeart/2005/8/layout/list1#1"/>
    <dgm:cxn modelId="{0781C7E8-7768-4BCF-A5AD-DCD1AADEDF27}" srcId="{D3284563-CEAB-43B3-81C4-5F6C081CBB78}" destId="{0F7E43F1-ABFC-4B07-889A-CD6EFF0866FB}" srcOrd="0" destOrd="0" parTransId="{314BD7EB-581D-48CD-A382-DB4B3BB63711}" sibTransId="{AE6B9CC2-DB95-4D23-83BD-29171528134B}"/>
    <dgm:cxn modelId="{3AB23166-50ED-4E72-A1A7-DA4F399976CA}" srcId="{26C320EB-5352-40AA-A0A9-C13066E1373C}" destId="{D3284563-CEAB-43B3-81C4-5F6C081CBB78}" srcOrd="2" destOrd="0" parTransId="{A2E240DA-ABFA-4A24-BE34-ABE926603D67}" sibTransId="{2E43EE94-FE21-4F90-81B3-CED5B1ECC8C9}"/>
    <dgm:cxn modelId="{F62145A7-3816-472C-9AD0-307B5C0FC126}" type="presOf" srcId="{CA58FE74-4619-4E47-BA6C-E0CD35AF5AC2}" destId="{DD07B078-3354-4F1B-9438-E4F95C4B43A6}" srcOrd="1" destOrd="0" presId="urn:microsoft.com/office/officeart/2005/8/layout/list1#1"/>
    <dgm:cxn modelId="{C59E10E5-B081-4EB1-817C-E59AAD1A2CE7}" type="presParOf" srcId="{E5EECCA3-F875-4B71-92CC-9CCDFB7DBFEF}" destId="{667CAF5C-37C0-43B7-8B7E-02CCA3754DB9}" srcOrd="0" destOrd="0" presId="urn:microsoft.com/office/officeart/2005/8/layout/list1#1"/>
    <dgm:cxn modelId="{9DB2A3E5-1E05-4CCD-A795-B6BF5AC4ACE8}" type="presParOf" srcId="{667CAF5C-37C0-43B7-8B7E-02CCA3754DB9}" destId="{58B158CB-C1D2-4676-88E6-6B3937A00A96}" srcOrd="0" destOrd="0" presId="urn:microsoft.com/office/officeart/2005/8/layout/list1#1"/>
    <dgm:cxn modelId="{6D255D42-483B-46C3-8B49-627E40873899}" type="presParOf" srcId="{667CAF5C-37C0-43B7-8B7E-02CCA3754DB9}" destId="{D0971512-D8E1-4E4B-89F4-FF2EB164C196}" srcOrd="1" destOrd="0" presId="urn:microsoft.com/office/officeart/2005/8/layout/list1#1"/>
    <dgm:cxn modelId="{C49E937A-396F-4D14-BB09-F0393139BD8C}" type="presParOf" srcId="{E5EECCA3-F875-4B71-92CC-9CCDFB7DBFEF}" destId="{05E10EBB-C85A-471E-9935-B48B9C39A12E}" srcOrd="1" destOrd="0" presId="urn:microsoft.com/office/officeart/2005/8/layout/list1#1"/>
    <dgm:cxn modelId="{FE2EBC21-41E0-4FF2-9CB6-1A482E1ECF71}" type="presParOf" srcId="{E5EECCA3-F875-4B71-92CC-9CCDFB7DBFEF}" destId="{1F055725-8984-42CB-98CB-8E7728DD5EAB}" srcOrd="2" destOrd="0" presId="urn:microsoft.com/office/officeart/2005/8/layout/list1#1"/>
    <dgm:cxn modelId="{AE8404F9-60DC-407A-92F6-DE6030C94B50}" type="presParOf" srcId="{E5EECCA3-F875-4B71-92CC-9CCDFB7DBFEF}" destId="{5785404B-F53E-4CF2-A702-90A46E89CED8}" srcOrd="3" destOrd="0" presId="urn:microsoft.com/office/officeart/2005/8/layout/list1#1"/>
    <dgm:cxn modelId="{FF7BE76D-F1C7-4B03-83EA-9153F74FB036}" type="presParOf" srcId="{E5EECCA3-F875-4B71-92CC-9CCDFB7DBFEF}" destId="{EF963990-07B7-4DBC-8CFE-C86D15B61BB6}" srcOrd="4" destOrd="0" presId="urn:microsoft.com/office/officeart/2005/8/layout/list1#1"/>
    <dgm:cxn modelId="{9C3F6AFE-A905-49F6-872C-1BC325081C10}" type="presParOf" srcId="{EF963990-07B7-4DBC-8CFE-C86D15B61BB6}" destId="{AEA4B341-6C57-43B8-BC42-9813D43D1335}" srcOrd="0" destOrd="0" presId="urn:microsoft.com/office/officeart/2005/8/layout/list1#1"/>
    <dgm:cxn modelId="{3D50B01C-E340-41CC-8FD5-96624B168946}" type="presParOf" srcId="{EF963990-07B7-4DBC-8CFE-C86D15B61BB6}" destId="{DD07B078-3354-4F1B-9438-E4F95C4B43A6}" srcOrd="1" destOrd="0" presId="urn:microsoft.com/office/officeart/2005/8/layout/list1#1"/>
    <dgm:cxn modelId="{B1EA6866-9B86-475C-94F5-09711FEB408E}" type="presParOf" srcId="{E5EECCA3-F875-4B71-92CC-9CCDFB7DBFEF}" destId="{98F9047E-C8BE-4990-B6F7-84F4581E1FEA}" srcOrd="5" destOrd="0" presId="urn:microsoft.com/office/officeart/2005/8/layout/list1#1"/>
    <dgm:cxn modelId="{4222575F-F2A1-47B2-97A7-1E07527B5FB5}" type="presParOf" srcId="{E5EECCA3-F875-4B71-92CC-9CCDFB7DBFEF}" destId="{FB20FF5F-D131-4A8A-AEBC-01A2B84D6655}" srcOrd="6" destOrd="0" presId="urn:microsoft.com/office/officeart/2005/8/layout/list1#1"/>
    <dgm:cxn modelId="{A5B368A7-3BF0-4EC6-A0ED-78438BE74007}" type="presParOf" srcId="{E5EECCA3-F875-4B71-92CC-9CCDFB7DBFEF}" destId="{AC1FEB9E-7ED9-4E44-9D47-B63AE5862158}" srcOrd="7" destOrd="0" presId="urn:microsoft.com/office/officeart/2005/8/layout/list1#1"/>
    <dgm:cxn modelId="{EECF0339-15A6-4897-B9B8-8AA529DFAD72}" type="presParOf" srcId="{E5EECCA3-F875-4B71-92CC-9CCDFB7DBFEF}" destId="{04A221FB-3A34-4804-9E1E-FAA254BEF819}" srcOrd="8" destOrd="0" presId="urn:microsoft.com/office/officeart/2005/8/layout/list1#1"/>
    <dgm:cxn modelId="{D36ABABD-9854-4E81-83A2-EBE1B2CCBBB0}" type="presParOf" srcId="{04A221FB-3A34-4804-9E1E-FAA254BEF819}" destId="{09CBCBA7-E2EE-4654-BCFB-AB2C2D77E66B}" srcOrd="0" destOrd="0" presId="urn:microsoft.com/office/officeart/2005/8/layout/list1#1"/>
    <dgm:cxn modelId="{FA6832A0-41F2-438C-87BF-FEA505184B2D}" type="presParOf" srcId="{04A221FB-3A34-4804-9E1E-FAA254BEF819}" destId="{F8B30F84-9FC1-4455-B8FC-CA5DC2189586}" srcOrd="1" destOrd="0" presId="urn:microsoft.com/office/officeart/2005/8/layout/list1#1"/>
    <dgm:cxn modelId="{BF82C758-C365-4B14-884D-DC3D18C643FC}" type="presParOf" srcId="{E5EECCA3-F875-4B71-92CC-9CCDFB7DBFEF}" destId="{75AF99AA-34AA-4169-A0AA-91E0CC0C2D15}" srcOrd="9" destOrd="0" presId="urn:microsoft.com/office/officeart/2005/8/layout/list1#1"/>
    <dgm:cxn modelId="{5A558046-3BF8-4011-8642-D98942D6F9E7}" type="presParOf" srcId="{E5EECCA3-F875-4B71-92CC-9CCDFB7DBFEF}" destId="{F855875C-E8B4-4273-8C6C-6A8EC3091B3C}"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B2E4C7-2DBC-45BC-B933-FAAF417E8C6B}" type="doc">
      <dgm:prSet loTypeId="urn:microsoft.com/office/officeart/2005/8/layout/hList6" loCatId="list" qsTypeId="urn:microsoft.com/office/officeart/2005/8/quickstyle/simple1#5" qsCatId="simple" csTypeId="urn:microsoft.com/office/officeart/2005/8/colors/colorful1#1" csCatId="accent1" phldr="1"/>
      <dgm:spPr/>
      <dgm:t>
        <a:bodyPr/>
        <a:lstStyle/>
        <a:p>
          <a:endParaRPr lang="zh-CN" altLang="en-US"/>
        </a:p>
      </dgm:t>
    </dgm:pt>
    <dgm:pt modelId="{DA8A2D07-F387-4404-9FCB-397A6A028210}">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en-US" dirty="0">
              <a:sym typeface="+mn-ea"/>
            </a:rPr>
            <a:t>Qué es?</a:t>
          </a:r>
          <a:endParaRPr lang="es-ES" altLang="en-US" dirty="0"/>
        </a:p>
        <a:p>
          <a:pPr>
            <a:lnSpc>
              <a:spcPct val="100000"/>
            </a:lnSpc>
            <a:spcBef>
              <a:spcPct val="0"/>
            </a:spcBef>
            <a:spcAft>
              <a:spcPct val="35000"/>
            </a:spcAft>
          </a:pPr>
          <a:r>
            <a:rPr lang="es-ES" altLang="en-US" dirty="0">
              <a:sym typeface="+mn-ea"/>
            </a:rPr>
            <a:t>Es una </a:t>
          </a:r>
          <a:r>
            <a:rPr lang="es-ES" altLang="zh-CN" dirty="0">
              <a:sym typeface="+mn-ea"/>
            </a:rPr>
            <a:t>reunión d</a:t>
          </a:r>
          <a:r>
            <a:rPr lang="es-ES" altLang="en-US" dirty="0">
              <a:sym typeface="+mn-ea"/>
            </a:rPr>
            <a:t>e sincronización, que se realiza todos los días para que el equipo de una manera rápida comente sus avances diarios  en lo comprometido durante la iteración.</a:t>
          </a:r>
          <a:endParaRPr lang="zh-CN" altLang="en-US" dirty="0"/>
        </a:p>
      </dgm:t>
    </dgm:pt>
    <dgm:pt modelId="{6834AA20-CCB2-4B69-B573-CB4D31C014E6}" type="parTrans" cxnId="{6621BC28-FE14-438B-85CB-522C392783CF}">
      <dgm:prSet/>
      <dgm:spPr/>
      <dgm:t>
        <a:bodyPr/>
        <a:lstStyle/>
        <a:p>
          <a:endParaRPr lang="zh-CN" altLang="en-US"/>
        </a:p>
      </dgm:t>
    </dgm:pt>
    <dgm:pt modelId="{8755279E-20A5-4AEE-BDD2-C54EFA6328A6}" type="sibTrans" cxnId="{6621BC28-FE14-438B-85CB-522C392783CF}">
      <dgm:prSet/>
      <dgm:spPr/>
      <dgm:t>
        <a:bodyPr/>
        <a:lstStyle/>
        <a:p>
          <a:endParaRPr lang="zh-CN" altLang="en-US"/>
        </a:p>
      </dgm:t>
    </dgm:pt>
    <dgm:pt modelId="{D7AF1C1D-144B-4B25-A777-792381B7ED5B}">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endParaRPr lang="es-ES" altLang="zh-CN"/>
        </a:p>
        <a:p>
          <a:pPr>
            <a:lnSpc>
              <a:spcPct val="100000"/>
            </a:lnSpc>
            <a:spcBef>
              <a:spcPct val="0"/>
            </a:spcBef>
            <a:spcAft>
              <a:spcPct val="35000"/>
            </a:spcAft>
          </a:pPr>
          <a:r>
            <a:rPr lang="es-ES" altLang="zh-CN"/>
            <a:t>Sincronizar al equipo en las tareas ejecutadas en un día de trabajo.</a:t>
          </a:r>
        </a:p>
      </dgm:t>
    </dgm:pt>
    <dgm:pt modelId="{24B9E243-8415-4A77-8486-6B84ADEA7DB0}" type="parTrans" cxnId="{F3E7F3A0-33E5-40D3-B72E-44CCE5236229}">
      <dgm:prSet/>
      <dgm:spPr/>
      <dgm:t>
        <a:bodyPr/>
        <a:lstStyle/>
        <a:p>
          <a:endParaRPr lang="zh-CN" altLang="en-US"/>
        </a:p>
      </dgm:t>
    </dgm:pt>
    <dgm:pt modelId="{B5AE4F68-C44C-4384-AF42-66197C13C64E}" type="sibTrans" cxnId="{F3E7F3A0-33E5-40D3-B72E-44CCE5236229}">
      <dgm:prSet/>
      <dgm:spPr/>
      <dgm:t>
        <a:bodyPr/>
        <a:lstStyle/>
        <a:p>
          <a:endParaRPr lang="zh-CN" altLang="en-US"/>
        </a:p>
      </dgm:t>
    </dgm:pt>
    <dgm:pt modelId="{07FA4ADD-8D96-4B06-AE7F-902B878DD8B1}">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t>Quién Participa?</a:t>
          </a:r>
        </a:p>
        <a:p>
          <a:pPr>
            <a:lnSpc>
              <a:spcPct val="100000"/>
            </a:lnSpc>
            <a:spcBef>
              <a:spcPct val="0"/>
            </a:spcBef>
            <a:spcAft>
              <a:spcPct val="35000"/>
            </a:spcAft>
          </a:pPr>
          <a:r>
            <a:rPr lang="es-ES" altLang="zh-CN"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a:p>
      </dgm:t>
    </dgm:pt>
    <dgm:pt modelId="{A8B4A2D4-51F6-4657-92F3-DB580AE5F569}" type="parTrans" cxnId="{499439CB-18E0-46DE-AFC5-EDEBF8CC9EFD}">
      <dgm:prSet/>
      <dgm:spPr/>
      <dgm:t>
        <a:bodyPr/>
        <a:lstStyle/>
        <a:p>
          <a:endParaRPr lang="zh-CN" altLang="en-US"/>
        </a:p>
      </dgm:t>
    </dgm:pt>
    <dgm:pt modelId="{33BF6C47-5256-4D8E-874B-728742A8CEC4}" type="sibTrans" cxnId="{499439CB-18E0-46DE-AFC5-EDEBF8CC9EFD}">
      <dgm:prSet/>
      <dgm:spPr/>
      <dgm:t>
        <a:bodyPr/>
        <a:lstStyle/>
        <a:p>
          <a:endParaRPr lang="zh-CN" altLang="en-US"/>
        </a:p>
      </dgm:t>
    </dgm:pt>
    <dgm:pt modelId="{DE36D10E-86CD-4C6D-B150-31E525EF527D}" type="pres">
      <dgm:prSet presAssocID="{ACB2E4C7-2DBC-45BC-B933-FAAF417E8C6B}" presName="Name0" presStyleCnt="0">
        <dgm:presLayoutVars>
          <dgm:dir/>
          <dgm:resizeHandles val="exact"/>
        </dgm:presLayoutVars>
      </dgm:prSet>
      <dgm:spPr/>
      <dgm:t>
        <a:bodyPr/>
        <a:lstStyle/>
        <a:p>
          <a:endParaRPr lang="es-ES"/>
        </a:p>
      </dgm:t>
    </dgm:pt>
    <dgm:pt modelId="{E561ED5B-86C5-4F33-9AFB-CF29287F5ADA}" type="pres">
      <dgm:prSet presAssocID="{DA8A2D07-F387-4404-9FCB-397A6A028210}" presName="node" presStyleLbl="node1" presStyleIdx="0" presStyleCnt="3">
        <dgm:presLayoutVars>
          <dgm:bulletEnabled val="1"/>
        </dgm:presLayoutVars>
      </dgm:prSet>
      <dgm:spPr/>
      <dgm:t>
        <a:bodyPr/>
        <a:lstStyle/>
        <a:p>
          <a:endParaRPr lang="es-ES"/>
        </a:p>
      </dgm:t>
    </dgm:pt>
    <dgm:pt modelId="{2AE1D4D4-A63C-4622-84B0-74ED38324CB1}" type="pres">
      <dgm:prSet presAssocID="{8755279E-20A5-4AEE-BDD2-C54EFA6328A6}" presName="sibTrans" presStyleCnt="0"/>
      <dgm:spPr/>
    </dgm:pt>
    <dgm:pt modelId="{CB90536C-45AA-4FBE-BCAF-99890DDD97C8}" type="pres">
      <dgm:prSet presAssocID="{D7AF1C1D-144B-4B25-A777-792381B7ED5B}" presName="node" presStyleLbl="node1" presStyleIdx="1" presStyleCnt="3">
        <dgm:presLayoutVars>
          <dgm:bulletEnabled val="1"/>
        </dgm:presLayoutVars>
      </dgm:prSet>
      <dgm:spPr/>
      <dgm:t>
        <a:bodyPr/>
        <a:lstStyle/>
        <a:p>
          <a:endParaRPr lang="es-ES"/>
        </a:p>
      </dgm:t>
    </dgm:pt>
    <dgm:pt modelId="{155DCBB0-73F9-4F8F-A361-B90F0294764B}" type="pres">
      <dgm:prSet presAssocID="{B5AE4F68-C44C-4384-AF42-66197C13C64E}" presName="sibTrans" presStyleCnt="0"/>
      <dgm:spPr/>
    </dgm:pt>
    <dgm:pt modelId="{35A89FA7-451D-44F0-A02E-1277ECD1BBE6}" type="pres">
      <dgm:prSet presAssocID="{07FA4ADD-8D96-4B06-AE7F-902B878DD8B1}" presName="node" presStyleLbl="node1" presStyleIdx="2" presStyleCnt="3">
        <dgm:presLayoutVars>
          <dgm:bulletEnabled val="1"/>
        </dgm:presLayoutVars>
      </dgm:prSet>
      <dgm:spPr/>
      <dgm:t>
        <a:bodyPr/>
        <a:lstStyle/>
        <a:p>
          <a:endParaRPr lang="es-ES"/>
        </a:p>
      </dgm:t>
    </dgm:pt>
  </dgm:ptLst>
  <dgm:cxnLst>
    <dgm:cxn modelId="{A6FBF253-2A12-478D-9D30-804B753348F7}" type="presOf" srcId="{07FA4ADD-8D96-4B06-AE7F-902B878DD8B1}" destId="{35A89FA7-451D-44F0-A02E-1277ECD1BBE6}" srcOrd="0" destOrd="0" presId="urn:microsoft.com/office/officeart/2005/8/layout/hList6"/>
    <dgm:cxn modelId="{499439CB-18E0-46DE-AFC5-EDEBF8CC9EFD}" srcId="{ACB2E4C7-2DBC-45BC-B933-FAAF417E8C6B}" destId="{07FA4ADD-8D96-4B06-AE7F-902B878DD8B1}" srcOrd="2" destOrd="0" parTransId="{A8B4A2D4-51F6-4657-92F3-DB580AE5F569}" sibTransId="{33BF6C47-5256-4D8E-874B-728742A8CEC4}"/>
    <dgm:cxn modelId="{FA56868C-3667-4E2B-95FA-760E7D1642B9}" type="presOf" srcId="{D7AF1C1D-144B-4B25-A777-792381B7ED5B}" destId="{CB90536C-45AA-4FBE-BCAF-99890DDD97C8}" srcOrd="0" destOrd="0" presId="urn:microsoft.com/office/officeart/2005/8/layout/hList6"/>
    <dgm:cxn modelId="{F3E7F3A0-33E5-40D3-B72E-44CCE5236229}" srcId="{ACB2E4C7-2DBC-45BC-B933-FAAF417E8C6B}" destId="{D7AF1C1D-144B-4B25-A777-792381B7ED5B}" srcOrd="1" destOrd="0" parTransId="{24B9E243-8415-4A77-8486-6B84ADEA7DB0}" sibTransId="{B5AE4F68-C44C-4384-AF42-66197C13C64E}"/>
    <dgm:cxn modelId="{2531128B-6629-4206-A588-5156C0A080EE}" type="presOf" srcId="{ACB2E4C7-2DBC-45BC-B933-FAAF417E8C6B}" destId="{DE36D10E-86CD-4C6D-B150-31E525EF527D}" srcOrd="0" destOrd="0" presId="urn:microsoft.com/office/officeart/2005/8/layout/hList6"/>
    <dgm:cxn modelId="{EB55F47A-A887-44E7-8414-F6C5364FF810}" type="presOf" srcId="{DA8A2D07-F387-4404-9FCB-397A6A028210}" destId="{E561ED5B-86C5-4F33-9AFB-CF29287F5ADA}" srcOrd="0" destOrd="0" presId="urn:microsoft.com/office/officeart/2005/8/layout/hList6"/>
    <dgm:cxn modelId="{6621BC28-FE14-438B-85CB-522C392783CF}" srcId="{ACB2E4C7-2DBC-45BC-B933-FAAF417E8C6B}" destId="{DA8A2D07-F387-4404-9FCB-397A6A028210}" srcOrd="0" destOrd="0" parTransId="{6834AA20-CCB2-4B69-B573-CB4D31C014E6}" sibTransId="{8755279E-20A5-4AEE-BDD2-C54EFA6328A6}"/>
    <dgm:cxn modelId="{2F1513E6-7487-4683-AEB0-995DC6992774}" type="presParOf" srcId="{DE36D10E-86CD-4C6D-B150-31E525EF527D}" destId="{E561ED5B-86C5-4F33-9AFB-CF29287F5ADA}" srcOrd="0" destOrd="0" presId="urn:microsoft.com/office/officeart/2005/8/layout/hList6"/>
    <dgm:cxn modelId="{15B7C176-811C-465D-9724-6CD1BD87AF21}" type="presParOf" srcId="{DE36D10E-86CD-4C6D-B150-31E525EF527D}" destId="{2AE1D4D4-A63C-4622-84B0-74ED38324CB1}" srcOrd="1" destOrd="0" presId="urn:microsoft.com/office/officeart/2005/8/layout/hList6"/>
    <dgm:cxn modelId="{EE67DB83-96FE-4B22-86C6-F96B5F56DBAE}" type="presParOf" srcId="{DE36D10E-86CD-4C6D-B150-31E525EF527D}" destId="{CB90536C-45AA-4FBE-BCAF-99890DDD97C8}" srcOrd="2" destOrd="0" presId="urn:microsoft.com/office/officeart/2005/8/layout/hList6"/>
    <dgm:cxn modelId="{8AC66106-8DE0-441D-95A1-FB4C458C05EA}" type="presParOf" srcId="{DE36D10E-86CD-4C6D-B150-31E525EF527D}" destId="{155DCBB0-73F9-4F8F-A361-B90F0294764B}" srcOrd="3" destOrd="0" presId="urn:microsoft.com/office/officeart/2005/8/layout/hList6"/>
    <dgm:cxn modelId="{8E0807D1-5E4E-40D2-9272-57D23A4C5F8A}" type="presParOf" srcId="{DE36D10E-86CD-4C6D-B150-31E525EF527D}" destId="{35A89FA7-451D-44F0-A02E-1277ECD1BBE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6" qsCatId="simple" csTypeId="urn:microsoft.com/office/officeart/2005/8/colors/colorful2#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Es el evento en el cual se realiza demostración del incremento del producto construido por los equipos ágiles y/o tren ágil, al final de cada iteración.</a:t>
          </a:r>
        </a:p>
        <a:p>
          <a:pPr>
            <a:lnSpc>
              <a:spcPct val="100000"/>
            </a:lnSpc>
            <a:spcBef>
              <a:spcPct val="0"/>
            </a:spcBef>
            <a:spcAft>
              <a:spcPct val="35000"/>
            </a:spcAft>
          </a:pPr>
          <a:endParaRPr lang="es-ES" altLang="zh-CN" dirty="0"/>
        </a:p>
      </dgm:t>
    </dgm:pt>
    <dgm:pt modelId="{EE9066D1-3403-4469-8E8C-0D40A82430F2}" type="parTrans" cxnId="{4B9AF8F8-DB06-417A-9420-B0E0774BB35D}">
      <dgm:prSet/>
      <dgm:spPr/>
      <dgm:t>
        <a:bodyPr/>
        <a:lstStyle/>
        <a:p>
          <a:endParaRPr lang="es-CO"/>
        </a:p>
      </dgm:t>
    </dgm:pt>
    <dgm:pt modelId="{8EC5AF5E-9C9F-410A-A755-A3EA5186F948}" type="sibTrans" cxnId="{4B9AF8F8-DB06-417A-9420-B0E0774BB35D}">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Medir el progreso durante un PI.</a:t>
          </a:r>
        </a:p>
        <a:p>
          <a:pPr>
            <a:lnSpc>
              <a:spcPct val="100000"/>
            </a:lnSpc>
            <a:spcBef>
              <a:spcPct val="0"/>
            </a:spcBef>
            <a:spcAft>
              <a:spcPct val="35000"/>
            </a:spcAft>
          </a:pPr>
          <a:r>
            <a:rPr lang="es-ES" altLang="zh-CN"/>
            <a:t>Recibir feedback para garantizar calidad y satisfacción del los Business owners.</a:t>
          </a:r>
        </a:p>
      </dgm:t>
    </dgm:pt>
    <dgm:pt modelId="{1E934BFE-4D40-486C-8784-F698A10C4CF5}" type="parTrans" cxnId="{17ABB102-AC8A-477A-ABE0-CC0834A6A0E8}">
      <dgm:prSet/>
      <dgm:spPr/>
      <dgm:t>
        <a:bodyPr/>
        <a:lstStyle/>
        <a:p>
          <a:endParaRPr lang="es-CO"/>
        </a:p>
      </dgm:t>
    </dgm:pt>
    <dgm:pt modelId="{EC1AFF77-9232-4EEB-95CB-85CEAB3B1FC0}" type="sibTrans" cxnId="{17ABB102-AC8A-477A-ABE0-CC0834A6A0E8}">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Quién Participa? </a:t>
          </a:r>
        </a:p>
        <a:p>
          <a:pPr>
            <a:lnSpc>
              <a:spcPct val="100000"/>
            </a:lnSpc>
            <a:spcBef>
              <a:spcPct val="0"/>
            </a:spcBef>
            <a:spcAft>
              <a:spcPct val="35000"/>
            </a:spcAft>
          </a:pPr>
          <a:r>
            <a:rPr lang="es-ES" altLang="zh-CN" dirty="0"/>
            <a:t>Equipos  y/o trenes ágiles, Business </a:t>
          </a:r>
          <a:r>
            <a:rPr lang="es-ES" altLang="zh-CN" dirty="0" err="1"/>
            <a:t>Owners</a:t>
          </a:r>
          <a:r>
            <a:rPr lang="es-ES" altLang="zh-CN" dirty="0"/>
            <a:t> y </a:t>
          </a:r>
          <a:r>
            <a:rPr lang="es-ES" altLang="zh-CN" dirty="0" err="1"/>
            <a:t>stakeholders</a:t>
          </a:r>
          <a:r>
            <a:rPr lang="es-ES" altLang="zh-CN" dirty="0"/>
            <a:t>.</a:t>
          </a:r>
        </a:p>
      </dgm:t>
    </dgm:pt>
    <dgm:pt modelId="{9DABF4F3-A9E6-40B1-A863-AC9409CC14BB}" type="parTrans" cxnId="{AD22A453-232A-4573-8704-65DCFD8AEE06}">
      <dgm:prSet/>
      <dgm:spPr/>
      <dgm:t>
        <a:bodyPr/>
        <a:lstStyle/>
        <a:p>
          <a:endParaRPr lang="es-CO"/>
        </a:p>
      </dgm:t>
    </dgm:pt>
    <dgm:pt modelId="{18EFF3C3-47F9-402B-A3F3-E9310EA281B4}" type="sibTrans" cxnId="{AD22A453-232A-4573-8704-65DCFD8AEE06}">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t>
        <a:bodyPr/>
        <a:lstStyle/>
        <a:p>
          <a:endParaRPr lang="es-ES"/>
        </a:p>
      </dgm:t>
    </dgm:pt>
    <dgm:pt modelId="{8A5CF0CE-3323-464D-9C63-05C1BDB053F5}" type="pres">
      <dgm:prSet presAssocID="{8EC5AF5E-9C9F-410A-A755-A3EA5186F948}" presName="sibTrans" presStyleLbl="sibTrans2D1" presStyleIdx="0" presStyleCnt="2"/>
      <dgm:spPr/>
      <dgm:t>
        <a:bodyPr/>
        <a:lstStyle/>
        <a:p>
          <a:endParaRPr lang="es-ES"/>
        </a:p>
      </dgm:t>
    </dgm:pt>
    <dgm:pt modelId="{5FA465F6-7607-499F-BFB2-52F4E071FB67}" type="pres">
      <dgm:prSet presAssocID="{8EC5AF5E-9C9F-410A-A755-A3EA5186F948}" presName="connectorText" presStyleLbl="sibTrans2D1" presStyleIdx="0" presStyleCnt="2"/>
      <dgm:spPr/>
      <dgm:t>
        <a:bodyPr/>
        <a:lstStyle/>
        <a:p>
          <a:endParaRPr lang="es-ES"/>
        </a:p>
      </dgm:t>
    </dgm:pt>
    <dgm:pt modelId="{552FB8E7-A5FB-4CC3-94C3-CE0BDF19F9F1}" type="pres">
      <dgm:prSet presAssocID="{2E2F4D3A-969C-4DB2-9FA9-5C4A40369351}" presName="node" presStyleLbl="node1" presStyleIdx="1" presStyleCnt="3">
        <dgm:presLayoutVars>
          <dgm:bulletEnabled val="1"/>
        </dgm:presLayoutVars>
      </dgm:prSet>
      <dgm:spPr/>
      <dgm:t>
        <a:bodyPr/>
        <a:lstStyle/>
        <a:p>
          <a:endParaRPr lang="es-ES"/>
        </a:p>
      </dgm:t>
    </dgm:pt>
    <dgm:pt modelId="{353C3794-50AA-4D44-83C9-CE28317C3317}" type="pres">
      <dgm:prSet presAssocID="{EC1AFF77-9232-4EEB-95CB-85CEAB3B1FC0}" presName="sibTrans" presStyleLbl="sibTrans2D1" presStyleIdx="1" presStyleCnt="2"/>
      <dgm:spPr/>
      <dgm:t>
        <a:bodyPr/>
        <a:lstStyle/>
        <a:p>
          <a:endParaRPr lang="es-ES"/>
        </a:p>
      </dgm:t>
    </dgm:pt>
    <dgm:pt modelId="{5AFF040D-0639-4120-9E39-DA822CF9F321}" type="pres">
      <dgm:prSet presAssocID="{EC1AFF77-9232-4EEB-95CB-85CEAB3B1FC0}" presName="connectorText" presStyleLbl="sibTrans2D1" presStyleIdx="1" presStyleCnt="2"/>
      <dgm:spPr/>
      <dgm:t>
        <a:bodyPr/>
        <a:lstStyle/>
        <a:p>
          <a:endParaRPr lang="es-ES"/>
        </a:p>
      </dgm:t>
    </dgm:pt>
    <dgm:pt modelId="{A1E15D63-E1FF-4A28-A04F-A2B65927BC31}" type="pres">
      <dgm:prSet presAssocID="{37B86CFA-59B5-46FA-8A6B-9FB187CE14DF}" presName="node" presStyleLbl="node1" presStyleIdx="2" presStyleCnt="3">
        <dgm:presLayoutVars>
          <dgm:bulletEnabled val="1"/>
        </dgm:presLayoutVars>
      </dgm:prSet>
      <dgm:spPr/>
      <dgm:t>
        <a:bodyPr/>
        <a:lstStyle/>
        <a:p>
          <a:endParaRPr lang="es-ES"/>
        </a:p>
      </dgm:t>
    </dgm:pt>
  </dgm:ptLst>
  <dgm:cxnLst>
    <dgm:cxn modelId="{974AE202-7E4D-4211-9603-A963BDD3A2E6}" type="presOf" srcId="{8EB1D179-D23D-41D4-AEEF-E4B9FEB06903}" destId="{BF708676-7EFC-4C81-9D3A-3E677EAC1C7B}" srcOrd="0" destOrd="0" presId="urn:microsoft.com/office/officeart/2005/8/layout/process1"/>
    <dgm:cxn modelId="{49C8F1AD-C968-422E-AB9D-DFF730CE82CC}" type="presOf" srcId="{2E2F4D3A-969C-4DB2-9FA9-5C4A40369351}" destId="{552FB8E7-A5FB-4CC3-94C3-CE0BDF19F9F1}" srcOrd="0" destOrd="0" presId="urn:microsoft.com/office/officeart/2005/8/layout/process1"/>
    <dgm:cxn modelId="{AD22A453-232A-4573-8704-65DCFD8AEE06}" srcId="{8EB1D179-D23D-41D4-AEEF-E4B9FEB06903}" destId="{37B86CFA-59B5-46FA-8A6B-9FB187CE14DF}" srcOrd="2" destOrd="0" parTransId="{9DABF4F3-A9E6-40B1-A863-AC9409CC14BB}" sibTransId="{18EFF3C3-47F9-402B-A3F3-E9310EA281B4}"/>
    <dgm:cxn modelId="{4B9AF8F8-DB06-417A-9420-B0E0774BB35D}" srcId="{8EB1D179-D23D-41D4-AEEF-E4B9FEB06903}" destId="{3F25DA44-7F3E-4C17-A40B-7F663FDBEA65}" srcOrd="0" destOrd="0" parTransId="{EE9066D1-3403-4469-8E8C-0D40A82430F2}" sibTransId="{8EC5AF5E-9C9F-410A-A755-A3EA5186F948}"/>
    <dgm:cxn modelId="{09885DED-6105-4851-9E98-5294B6EAFC69}" type="presOf" srcId="{8EC5AF5E-9C9F-410A-A755-A3EA5186F948}" destId="{5FA465F6-7607-499F-BFB2-52F4E071FB67}" srcOrd="1" destOrd="0" presId="urn:microsoft.com/office/officeart/2005/8/layout/process1"/>
    <dgm:cxn modelId="{EA3CE9C1-1CF9-4670-8CDA-4203FD46C2D2}" type="presOf" srcId="{EC1AFF77-9232-4EEB-95CB-85CEAB3B1FC0}" destId="{5AFF040D-0639-4120-9E39-DA822CF9F321}" srcOrd="1" destOrd="0" presId="urn:microsoft.com/office/officeart/2005/8/layout/process1"/>
    <dgm:cxn modelId="{ADDF7A5B-734A-475B-A6EC-F7D9D8493354}" type="presOf" srcId="{3F25DA44-7F3E-4C17-A40B-7F663FDBEA65}" destId="{111DEAC9-5D4C-4A6A-A44E-082A26F60596}" srcOrd="0" destOrd="0" presId="urn:microsoft.com/office/officeart/2005/8/layout/process1"/>
    <dgm:cxn modelId="{C0538B6D-3D04-49D4-A465-D5B5C6ACE09D}" type="presOf" srcId="{EC1AFF77-9232-4EEB-95CB-85CEAB3B1FC0}" destId="{353C3794-50AA-4D44-83C9-CE28317C3317}" srcOrd="0" destOrd="0" presId="urn:microsoft.com/office/officeart/2005/8/layout/process1"/>
    <dgm:cxn modelId="{040BE1F1-DA6A-4D92-9517-0D8BFB69577D}" type="presOf" srcId="{37B86CFA-59B5-46FA-8A6B-9FB187CE14DF}" destId="{A1E15D63-E1FF-4A28-A04F-A2B65927BC31}" srcOrd="0" destOrd="0" presId="urn:microsoft.com/office/officeart/2005/8/layout/process1"/>
    <dgm:cxn modelId="{17ABB102-AC8A-477A-ABE0-CC0834A6A0E8}" srcId="{8EB1D179-D23D-41D4-AEEF-E4B9FEB06903}" destId="{2E2F4D3A-969C-4DB2-9FA9-5C4A40369351}" srcOrd="1" destOrd="0" parTransId="{1E934BFE-4D40-486C-8784-F698A10C4CF5}" sibTransId="{EC1AFF77-9232-4EEB-95CB-85CEAB3B1FC0}"/>
    <dgm:cxn modelId="{04EF6C8A-A813-4D6C-AED4-F83D49BE71E1}" type="presOf" srcId="{8EC5AF5E-9C9F-410A-A755-A3EA5186F948}" destId="{8A5CF0CE-3323-464D-9C63-05C1BDB053F5}" srcOrd="0" destOrd="0" presId="urn:microsoft.com/office/officeart/2005/8/layout/process1"/>
    <dgm:cxn modelId="{8C78AD05-0A4E-498F-B422-46FF95C9237D}" type="presParOf" srcId="{BF708676-7EFC-4C81-9D3A-3E677EAC1C7B}" destId="{111DEAC9-5D4C-4A6A-A44E-082A26F60596}" srcOrd="0" destOrd="0" presId="urn:microsoft.com/office/officeart/2005/8/layout/process1"/>
    <dgm:cxn modelId="{ACE9228F-423C-418A-BFCC-18D360F69EFD}" type="presParOf" srcId="{BF708676-7EFC-4C81-9D3A-3E677EAC1C7B}" destId="{8A5CF0CE-3323-464D-9C63-05C1BDB053F5}" srcOrd="1" destOrd="0" presId="urn:microsoft.com/office/officeart/2005/8/layout/process1"/>
    <dgm:cxn modelId="{8BA6884F-AF59-49D1-A1DC-1800BBAAEDCA}" type="presParOf" srcId="{8A5CF0CE-3323-464D-9C63-05C1BDB053F5}" destId="{5FA465F6-7607-499F-BFB2-52F4E071FB67}" srcOrd="0" destOrd="0" presId="urn:microsoft.com/office/officeart/2005/8/layout/process1"/>
    <dgm:cxn modelId="{2D0598C5-CAE2-427C-95EA-DDE55C0C9415}" type="presParOf" srcId="{BF708676-7EFC-4C81-9D3A-3E677EAC1C7B}" destId="{552FB8E7-A5FB-4CC3-94C3-CE0BDF19F9F1}" srcOrd="2" destOrd="0" presId="urn:microsoft.com/office/officeart/2005/8/layout/process1"/>
    <dgm:cxn modelId="{6F212FA9-F09F-47F4-8903-EC7D8E49D856}" type="presParOf" srcId="{BF708676-7EFC-4C81-9D3A-3E677EAC1C7B}" destId="{353C3794-50AA-4D44-83C9-CE28317C3317}" srcOrd="3" destOrd="0" presId="urn:microsoft.com/office/officeart/2005/8/layout/process1"/>
    <dgm:cxn modelId="{FA945F5C-73AA-45BF-8CC4-33A0D380C112}" type="presParOf" srcId="{353C3794-50AA-4D44-83C9-CE28317C3317}" destId="{5AFF040D-0639-4120-9E39-DA822CF9F321}" srcOrd="0" destOrd="0" presId="urn:microsoft.com/office/officeart/2005/8/layout/process1"/>
    <dgm:cxn modelId="{02FE8C9D-83AA-41DD-9B78-4F55003C238B}"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C510FB-46C1-4ED6-93D1-FDC9AF9AC3A4}" type="doc">
      <dgm:prSet loTypeId="urn:microsoft.com/office/officeart/2005/8/layout/hList3" loCatId="list" qsTypeId="urn:microsoft.com/office/officeart/2005/8/quickstyle/simple1#7" qsCatId="simple" csTypeId="urn:microsoft.com/office/officeart/2005/8/colors/accent3_5#1" csCatId="accent1" phldr="1"/>
      <dgm:spPr/>
      <dgm:t>
        <a:bodyPr/>
        <a:lstStyle/>
        <a:p>
          <a:endParaRPr lang="zh-CN" altLang="en-US"/>
        </a:p>
      </dgm:t>
    </dgm:pt>
    <dgm:pt modelId="{6F0E105B-CE30-410A-8AA0-538CA512E025}">
      <dgm:prSet phldrT="[Text]" phldr="0" custT="0"/>
      <dgm:spPr/>
      <dgm:t>
        <a:bodyPr vert="horz" wrap="square"/>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a:lnSpc>
              <a:spcPct val="100000"/>
            </a:lnSpc>
            <a:spcBef>
              <a:spcPct val="0"/>
            </a:spcBef>
            <a:spcAft>
              <a:spcPct val="35000"/>
            </a:spcAft>
          </a:pPr>
          <a:r>
            <a:rPr lang="es-ES" altLang="zh-CN"/>
            <a:t>Scrum Of Scrums</a:t>
          </a:r>
          <a:endParaRPr lang="zh-CN" altLang="en-US"/>
        </a:p>
      </dgm:t>
    </dgm:pt>
    <dgm:pt modelId="{B908471A-FA6D-4F57-8468-2C55EEE4C472}" type="parTrans" cxnId="{D47A545F-8F5E-4E7A-A1C6-B5421CB11328}">
      <dgm:prSet/>
      <dgm:spPr/>
      <dgm:t>
        <a:bodyPr/>
        <a:lstStyle/>
        <a:p>
          <a:endParaRPr lang="zh-CN" altLang="en-US"/>
        </a:p>
      </dgm:t>
    </dgm:pt>
    <dgm:pt modelId="{1450E001-3CC2-4D49-B31E-E056CF1949A3}" type="sibTrans" cxnId="{D47A545F-8F5E-4E7A-A1C6-B5421CB11328}">
      <dgm:prSet/>
      <dgm:spPr/>
      <dgm:t>
        <a:bodyPr/>
        <a:lstStyle/>
        <a:p>
          <a:endParaRPr lang="zh-CN" altLang="en-US"/>
        </a:p>
      </dgm:t>
    </dgm:pt>
    <dgm:pt modelId="{6184B367-45F7-42E7-A629-79F123ED7F40}">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Reunión de sincronización,  para validar dependencias, impedimentos y progreso de los equipos ágiles que pertenecen a un tren. </a:t>
          </a:r>
        </a:p>
      </dgm:t>
    </dgm:pt>
    <dgm:pt modelId="{C37A1030-2CC0-4009-B74F-69E9239C70E2}" type="parTrans" cxnId="{365FF97F-A990-4496-B041-4DAE4D0DAB26}">
      <dgm:prSet/>
      <dgm:spPr/>
      <dgm:t>
        <a:bodyPr/>
        <a:lstStyle/>
        <a:p>
          <a:endParaRPr lang="zh-CN" altLang="en-US"/>
        </a:p>
      </dgm:t>
    </dgm:pt>
    <dgm:pt modelId="{9B84F542-C722-4351-80E2-91C1A5F9AD44}" type="sibTrans" cxnId="{365FF97F-A990-4496-B041-4DAE4D0DAB26}">
      <dgm:prSet/>
      <dgm:spPr/>
      <dgm:t>
        <a:bodyPr/>
        <a:lstStyle/>
        <a:p>
          <a:endParaRPr lang="zh-CN" altLang="en-US"/>
        </a:p>
      </dgm:t>
    </dgm:pt>
    <dgm:pt modelId="{B82632FF-AD34-4B16-ABC8-47800F079C2C}">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Objetivo</a:t>
          </a:r>
        </a:p>
        <a:p>
          <a:pPr>
            <a:lnSpc>
              <a:spcPct val="100000"/>
            </a:lnSpc>
            <a:spcBef>
              <a:spcPct val="0"/>
            </a:spcBef>
            <a:spcAft>
              <a:spcPct val="35000"/>
            </a:spcAft>
          </a:pPr>
          <a:r>
            <a:rPr lang="es-ES" altLang="zh-CN" dirty="0"/>
            <a:t>Permitir al RTE y al grupo de Scrum Masters obtener una visión global del avance, progreso e impedimentos de lo equipos para generar acciones de apoyo o escalamiento que faciliten el flujo de trabajo de los mismos. </a:t>
          </a:r>
        </a:p>
      </dgm:t>
    </dgm:pt>
    <dgm:pt modelId="{B6ED550E-5A42-4620-BEE5-B9F2F3158FC4}" type="parTrans" cxnId="{A9563BBF-42D1-4922-8ADA-5E7E0F4DA80E}">
      <dgm:prSet/>
      <dgm:spPr/>
      <dgm:t>
        <a:bodyPr/>
        <a:lstStyle/>
        <a:p>
          <a:endParaRPr lang="zh-CN" altLang="en-US"/>
        </a:p>
      </dgm:t>
    </dgm:pt>
    <dgm:pt modelId="{8C8DE27D-0D40-47B0-B54C-5E500EF88FAA}" type="sibTrans" cxnId="{A9563BBF-42D1-4922-8ADA-5E7E0F4DA80E}">
      <dgm:prSet/>
      <dgm:spPr/>
      <dgm:t>
        <a:bodyPr/>
        <a:lstStyle/>
        <a:p>
          <a:endParaRPr lang="zh-CN" altLang="en-US"/>
        </a:p>
      </dgm:t>
    </dgm:pt>
    <dgm:pt modelId="{C9B79412-F93E-4607-B438-2065754CC30A}">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Quien Participa?</a:t>
          </a:r>
        </a:p>
        <a:p>
          <a:pPr>
            <a:lnSpc>
              <a:spcPct val="100000"/>
            </a:lnSpc>
            <a:spcBef>
              <a:spcPct val="0"/>
            </a:spcBef>
            <a:spcAft>
              <a:spcPct val="35000"/>
            </a:spcAft>
          </a:pPr>
          <a:r>
            <a:rPr lang="es-ES" altLang="zh-CN" dirty="0"/>
            <a:t>Los Scrum master y o lideres de equipos ágiles y el RTE.</a:t>
          </a:r>
        </a:p>
      </dgm:t>
    </dgm:pt>
    <dgm:pt modelId="{C911287E-447B-4B97-8504-F5E861C16DF4}" type="parTrans" cxnId="{B362F8B3-40D6-4E88-BD65-EF25A1F02D94}">
      <dgm:prSet/>
      <dgm:spPr/>
      <dgm:t>
        <a:bodyPr/>
        <a:lstStyle/>
        <a:p>
          <a:endParaRPr lang="zh-CN" altLang="en-US"/>
        </a:p>
      </dgm:t>
    </dgm:pt>
    <dgm:pt modelId="{A421EE76-6F4C-468E-89B2-B8E55B0CFA83}" type="sibTrans" cxnId="{B362F8B3-40D6-4E88-BD65-EF25A1F02D94}">
      <dgm:prSet/>
      <dgm:spPr/>
      <dgm:t>
        <a:bodyPr/>
        <a:lstStyle/>
        <a:p>
          <a:endParaRPr lang="zh-CN" altLang="en-US"/>
        </a:p>
      </dgm:t>
    </dgm:pt>
    <dgm:pt modelId="{4A52AC56-2B7F-4F04-922B-3EE66D371CDA}" type="pres">
      <dgm:prSet presAssocID="{45C510FB-46C1-4ED6-93D1-FDC9AF9AC3A4}" presName="composite" presStyleCnt="0">
        <dgm:presLayoutVars>
          <dgm:chMax val="1"/>
          <dgm:dir/>
          <dgm:resizeHandles val="exact"/>
        </dgm:presLayoutVars>
      </dgm:prSet>
      <dgm:spPr/>
      <dgm:t>
        <a:bodyPr/>
        <a:lstStyle/>
        <a:p>
          <a:endParaRPr lang="es-ES"/>
        </a:p>
      </dgm:t>
    </dgm:pt>
    <dgm:pt modelId="{864A53AF-32DA-4A7C-9949-9AA1E1DFAF48}" type="pres">
      <dgm:prSet presAssocID="{6F0E105B-CE30-410A-8AA0-538CA512E025}" presName="roof" presStyleLbl="dkBgShp" presStyleIdx="0" presStyleCnt="2"/>
      <dgm:spPr/>
      <dgm:t>
        <a:bodyPr/>
        <a:lstStyle/>
        <a:p>
          <a:endParaRPr lang="es-ES"/>
        </a:p>
      </dgm:t>
    </dgm:pt>
    <dgm:pt modelId="{AAE59673-8927-4F6F-B696-89DDCB2D075E}" type="pres">
      <dgm:prSet presAssocID="{6F0E105B-CE30-410A-8AA0-538CA512E025}" presName="pillars" presStyleCnt="0"/>
      <dgm:spPr/>
    </dgm:pt>
    <dgm:pt modelId="{65D0C626-E678-4B51-98B9-40984CA4202A}" type="pres">
      <dgm:prSet presAssocID="{6F0E105B-CE30-410A-8AA0-538CA512E025}" presName="pillar1" presStyleLbl="node1" presStyleIdx="0" presStyleCnt="3">
        <dgm:presLayoutVars>
          <dgm:bulletEnabled val="1"/>
        </dgm:presLayoutVars>
      </dgm:prSet>
      <dgm:spPr/>
      <dgm:t>
        <a:bodyPr/>
        <a:lstStyle/>
        <a:p>
          <a:endParaRPr lang="es-ES"/>
        </a:p>
      </dgm:t>
    </dgm:pt>
    <dgm:pt modelId="{18008A20-4C25-47E9-B65A-260C477ED446}" type="pres">
      <dgm:prSet presAssocID="{B82632FF-AD34-4B16-ABC8-47800F079C2C}" presName="pillarX" presStyleLbl="node1" presStyleIdx="1" presStyleCnt="3">
        <dgm:presLayoutVars>
          <dgm:bulletEnabled val="1"/>
        </dgm:presLayoutVars>
      </dgm:prSet>
      <dgm:spPr/>
      <dgm:t>
        <a:bodyPr/>
        <a:lstStyle/>
        <a:p>
          <a:endParaRPr lang="es-ES"/>
        </a:p>
      </dgm:t>
    </dgm:pt>
    <dgm:pt modelId="{81CF33A1-7295-4740-80AE-05AA3F96CC32}" type="pres">
      <dgm:prSet presAssocID="{C9B79412-F93E-4607-B438-2065754CC30A}" presName="pillarX" presStyleLbl="node1" presStyleIdx="2" presStyleCnt="3">
        <dgm:presLayoutVars>
          <dgm:bulletEnabled val="1"/>
        </dgm:presLayoutVars>
      </dgm:prSet>
      <dgm:spPr/>
      <dgm:t>
        <a:bodyPr/>
        <a:lstStyle/>
        <a:p>
          <a:endParaRPr lang="es-ES"/>
        </a:p>
      </dgm:t>
    </dgm:pt>
    <dgm:pt modelId="{831132C6-EFB2-47B4-842A-89D29CEDEEEA}" type="pres">
      <dgm:prSet presAssocID="{6F0E105B-CE30-410A-8AA0-538CA512E025}" presName="base" presStyleLbl="dkBgShp" presStyleIdx="1" presStyleCnt="2"/>
      <dgm:spPr/>
    </dgm:pt>
  </dgm:ptLst>
  <dgm:cxnLst>
    <dgm:cxn modelId="{40F1B049-3F59-4DDE-9A2D-D51A0E289960}" type="presOf" srcId="{C9B79412-F93E-4607-B438-2065754CC30A}" destId="{81CF33A1-7295-4740-80AE-05AA3F96CC32}" srcOrd="0" destOrd="0" presId="urn:microsoft.com/office/officeart/2005/8/layout/hList3"/>
    <dgm:cxn modelId="{F06946EC-F8C2-467E-81EC-8BF07A33CF54}" type="presOf" srcId="{45C510FB-46C1-4ED6-93D1-FDC9AF9AC3A4}" destId="{4A52AC56-2B7F-4F04-922B-3EE66D371CDA}" srcOrd="0" destOrd="0" presId="urn:microsoft.com/office/officeart/2005/8/layout/hList3"/>
    <dgm:cxn modelId="{A9563BBF-42D1-4922-8ADA-5E7E0F4DA80E}" srcId="{6F0E105B-CE30-410A-8AA0-538CA512E025}" destId="{B82632FF-AD34-4B16-ABC8-47800F079C2C}" srcOrd="1" destOrd="0" parTransId="{B6ED550E-5A42-4620-BEE5-B9F2F3158FC4}" sibTransId="{8C8DE27D-0D40-47B0-B54C-5E500EF88FAA}"/>
    <dgm:cxn modelId="{D47A545F-8F5E-4E7A-A1C6-B5421CB11328}" srcId="{45C510FB-46C1-4ED6-93D1-FDC9AF9AC3A4}" destId="{6F0E105B-CE30-410A-8AA0-538CA512E025}" srcOrd="0" destOrd="0" parTransId="{B908471A-FA6D-4F57-8468-2C55EEE4C472}" sibTransId="{1450E001-3CC2-4D49-B31E-E056CF1949A3}"/>
    <dgm:cxn modelId="{B362F8B3-40D6-4E88-BD65-EF25A1F02D94}" srcId="{6F0E105B-CE30-410A-8AA0-538CA512E025}" destId="{C9B79412-F93E-4607-B438-2065754CC30A}" srcOrd="2" destOrd="0" parTransId="{C911287E-447B-4B97-8504-F5E861C16DF4}" sibTransId="{A421EE76-6F4C-468E-89B2-B8E55B0CFA83}"/>
    <dgm:cxn modelId="{F5A336D7-E172-49ED-AE78-B44826B47F54}" type="presOf" srcId="{6F0E105B-CE30-410A-8AA0-538CA512E025}" destId="{864A53AF-32DA-4A7C-9949-9AA1E1DFAF48}" srcOrd="0" destOrd="0" presId="urn:microsoft.com/office/officeart/2005/8/layout/hList3"/>
    <dgm:cxn modelId="{365FF97F-A990-4496-B041-4DAE4D0DAB26}" srcId="{6F0E105B-CE30-410A-8AA0-538CA512E025}" destId="{6184B367-45F7-42E7-A629-79F123ED7F40}" srcOrd="0" destOrd="0" parTransId="{C37A1030-2CC0-4009-B74F-69E9239C70E2}" sibTransId="{9B84F542-C722-4351-80E2-91C1A5F9AD44}"/>
    <dgm:cxn modelId="{9FDB2140-A80C-41EB-A723-9ADFBCCD5E66}" type="presOf" srcId="{6184B367-45F7-42E7-A629-79F123ED7F40}" destId="{65D0C626-E678-4B51-98B9-40984CA4202A}" srcOrd="0" destOrd="0" presId="urn:microsoft.com/office/officeart/2005/8/layout/hList3"/>
    <dgm:cxn modelId="{A68080D1-F0FD-44B6-A010-19DA061CFB96}" type="presOf" srcId="{B82632FF-AD34-4B16-ABC8-47800F079C2C}" destId="{18008A20-4C25-47E9-B65A-260C477ED446}" srcOrd="0" destOrd="0" presId="urn:microsoft.com/office/officeart/2005/8/layout/hList3"/>
    <dgm:cxn modelId="{A4E9FD87-ACAD-4F54-83FC-53723FE4D17A}" type="presParOf" srcId="{4A52AC56-2B7F-4F04-922B-3EE66D371CDA}" destId="{864A53AF-32DA-4A7C-9949-9AA1E1DFAF48}" srcOrd="0" destOrd="0" presId="urn:microsoft.com/office/officeart/2005/8/layout/hList3"/>
    <dgm:cxn modelId="{2E483B65-72E2-43C9-8029-41E707EE61C5}" type="presParOf" srcId="{4A52AC56-2B7F-4F04-922B-3EE66D371CDA}" destId="{AAE59673-8927-4F6F-B696-89DDCB2D075E}" srcOrd="1" destOrd="0" presId="urn:microsoft.com/office/officeart/2005/8/layout/hList3"/>
    <dgm:cxn modelId="{EF1280B7-E1E7-4614-AC5C-70956A8027A6}" type="presParOf" srcId="{AAE59673-8927-4F6F-B696-89DDCB2D075E}" destId="{65D0C626-E678-4B51-98B9-40984CA4202A}" srcOrd="0" destOrd="0" presId="urn:microsoft.com/office/officeart/2005/8/layout/hList3"/>
    <dgm:cxn modelId="{1DE1FFDA-8426-4FA1-8457-BAB1A233643B}" type="presParOf" srcId="{AAE59673-8927-4F6F-B696-89DDCB2D075E}" destId="{18008A20-4C25-47E9-B65A-260C477ED446}" srcOrd="1" destOrd="0" presId="urn:microsoft.com/office/officeart/2005/8/layout/hList3"/>
    <dgm:cxn modelId="{63B5E25F-3127-4444-9423-BBD7811B86F4}" type="presParOf" srcId="{AAE59673-8927-4F6F-B696-89DDCB2D075E}" destId="{81CF33A1-7295-4740-80AE-05AA3F96CC32}" srcOrd="2" destOrd="0" presId="urn:microsoft.com/office/officeart/2005/8/layout/hList3"/>
    <dgm:cxn modelId="{AFDA5DBD-02A8-464F-BC35-C00BD32DC0F7}" type="presParOf" srcId="{4A52AC56-2B7F-4F04-922B-3EE66D371CDA}" destId="{831132C6-EFB2-47B4-842A-89D29CEDEEEA}"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2" loCatId="relationship" qsTypeId="urn:microsoft.com/office/officeart/2005/8/quickstyle/simple1#8" qsCatId="simple" csTypeId="urn:microsoft.com/office/officeart/2005/8/colors/colorful2#2" csCatId="accent1" phldr="0"/>
      <dgm:spPr/>
      <dgm:t>
        <a:bodyPr/>
        <a:lstStyle/>
        <a:p>
          <a:endParaRPr lang="zh-CN" altLang="en-US"/>
        </a:p>
      </dgm:t>
    </dgm:pt>
    <dgm:pt modelId="{1D7F6E08-72A6-46CC-8870-C881D1493500}">
      <dgm:prSet phldrT="[Text]" phldr="0" custT="0"/>
      <dgm:spPr/>
      <dgm:t>
        <a:bodyPr vert="horz" wrap="square"/>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a:lnSpc>
              <a:spcPct val="100000"/>
            </a:lnSpc>
            <a:spcBef>
              <a:spcPct val="0"/>
            </a:spcBef>
            <a:spcAft>
              <a:spcPct val="35000"/>
            </a:spcAft>
          </a:pPr>
          <a:r>
            <a:rPr lang="es-ES" altLang="zh-CN"/>
            <a:t>PO SYNC</a:t>
          </a:r>
          <a:endParaRPr lang="zh-CN" altLang="en-US"/>
        </a:p>
      </dgm:t>
    </dgm:pt>
    <dgm:pt modelId="{59A2FE02-4165-4339-BF9A-AEAE1424E52B}" type="parTrans" cxnId="{3A3B1A89-26A6-42FE-A7F2-C28DCA778108}">
      <dgm:prSet/>
      <dgm:spPr/>
      <dgm:t>
        <a:bodyPr/>
        <a:lstStyle/>
        <a:p>
          <a:endParaRPr lang="zh-CN" altLang="en-US"/>
        </a:p>
      </dgm:t>
    </dgm:pt>
    <dgm:pt modelId="{E44612D1-CAFE-4D30-B4AA-78C3474158AA}" type="sibTrans" cxnId="{3A3B1A89-26A6-42FE-A7F2-C28DCA778108}">
      <dgm:prSet/>
      <dgm:spPr/>
      <dgm:t>
        <a:bodyPr/>
        <a:lstStyle/>
        <a:p>
          <a:endParaRPr lang="zh-CN" altLang="en-US"/>
        </a:p>
      </dgm:t>
    </dgm:pt>
    <dgm:pt modelId="{D15727BE-4BB4-41E2-BFCD-1CE00CE9A014}">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Qué es?</a:t>
          </a:r>
        </a:p>
        <a:p>
          <a:pPr>
            <a:lnSpc>
              <a:spcPct val="100000"/>
            </a:lnSpc>
            <a:spcBef>
              <a:spcPct val="0"/>
            </a:spcBef>
            <a:spcAft>
              <a:spcPct val="35000"/>
            </a:spcAft>
          </a:pPr>
          <a:r>
            <a:rPr lang="es-ES" altLang="zh-CN"/>
            <a:t>Es una reunión de sincronización de los PO,  en la cual se revisa a nivel de  negocio el avance de los proyectos de cada equipo ágil.    </a:t>
          </a:r>
          <a:endParaRPr lang="zh-CN" altLang="en-US"/>
        </a:p>
      </dgm:t>
    </dgm:pt>
    <dgm:pt modelId="{1F3BA15B-B772-426D-8549-F05D47B0B0FC}" type="parTrans" cxnId="{EB3C4471-CE23-45AB-A6BE-DE09A35B7882}">
      <dgm:prSet/>
      <dgm:spPr/>
      <dgm:t>
        <a:bodyPr/>
        <a:lstStyle/>
        <a:p>
          <a:endParaRPr lang="zh-CN" altLang="en-US"/>
        </a:p>
      </dgm:t>
    </dgm:pt>
    <dgm:pt modelId="{021F6AB3-21C2-4079-A40A-CA1B5C51BD93}" type="sibTrans" cxnId="{EB3C4471-CE23-45AB-A6BE-DE09A35B7882}">
      <dgm:prSet/>
      <dgm:spPr/>
      <dgm:t>
        <a:bodyPr/>
        <a:lstStyle/>
        <a:p>
          <a:endParaRPr lang="zh-CN" altLang="en-US"/>
        </a:p>
      </dgm:t>
    </dgm:pt>
    <dgm:pt modelId="{24DAAE02-02E7-4412-8074-A0C4CAA380D7}">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Validar el progreso de los equipos Y/o tren ágil, con respecto al cumplimiento de los objetivos trazados para el PI .</a:t>
          </a:r>
        </a:p>
      </dgm:t>
    </dgm:pt>
    <dgm:pt modelId="{A85E77B5-A1A5-43C8-9868-413E99F101A0}" type="parTrans" cxnId="{0BADB9AC-34D3-4FF4-AE51-34CF1BF65ECD}">
      <dgm:prSet/>
      <dgm:spPr/>
      <dgm:t>
        <a:bodyPr/>
        <a:lstStyle/>
        <a:p>
          <a:endParaRPr lang="zh-CN" altLang="en-US"/>
        </a:p>
      </dgm:t>
    </dgm:pt>
    <dgm:pt modelId="{E253A3F8-AA58-4BB8-A0BD-0BB7ECC546C3}" type="sibTrans" cxnId="{0BADB9AC-34D3-4FF4-AE51-34CF1BF65ECD}">
      <dgm:prSet/>
      <dgm:spPr/>
      <dgm:t>
        <a:bodyPr/>
        <a:lstStyle/>
        <a:p>
          <a:endParaRPr lang="zh-CN" altLang="en-US"/>
        </a:p>
      </dgm:t>
    </dgm:pt>
    <dgm:pt modelId="{A5880797-7454-4E44-8518-F4D8354F0963}">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Quién participa?</a:t>
          </a:r>
          <a:endParaRPr lang="zh-CN" altLang="en-US"/>
        </a:p>
        <a:p>
          <a:pPr>
            <a:lnSpc>
              <a:spcPct val="100000"/>
            </a:lnSpc>
            <a:spcBef>
              <a:spcPct val="0"/>
            </a:spcBef>
            <a:spcAft>
              <a:spcPct val="35000"/>
            </a:spcAft>
          </a:pPr>
          <a:r>
            <a:rPr lang="es-ES" altLang="zh-CN"/>
            <a:t>Los Prodcut Owners,  gerentes de producto,  Product Manager. </a:t>
          </a:r>
        </a:p>
      </dgm:t>
    </dgm:pt>
    <dgm:pt modelId="{96CD46E7-D239-40C7-B5C4-376FEEE43C15}" type="parTrans" cxnId="{B73371FC-A1AB-46F6-A437-C23E0C6AF9EC}">
      <dgm:prSet/>
      <dgm:spPr/>
      <dgm:t>
        <a:bodyPr/>
        <a:lstStyle/>
        <a:p>
          <a:endParaRPr lang="zh-CN" altLang="en-US"/>
        </a:p>
      </dgm:t>
    </dgm:pt>
    <dgm:pt modelId="{0076998F-56E1-4A10-A709-E2811BD7C4FB}" type="sibTrans" cxnId="{B73371FC-A1AB-46F6-A437-C23E0C6AF9EC}">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t>
        <a:bodyPr/>
        <a:lstStyle/>
        <a:p>
          <a:endParaRPr lang="es-ES"/>
        </a:p>
      </dgm:t>
    </dgm:pt>
    <dgm:pt modelId="{B52502C2-594A-4A13-A5FF-5CD5841BD847}" type="pres">
      <dgm:prSet presAssocID="{1D7F6E08-72A6-46CC-8870-C881D1493500}" presName="centerShape" presStyleLbl="node0" presStyleIdx="0" presStyleCnt="1"/>
      <dgm:spPr/>
      <dgm:t>
        <a:bodyPr/>
        <a:lstStyle/>
        <a:p>
          <a:endParaRPr lang="es-ES"/>
        </a:p>
      </dgm:t>
    </dgm:pt>
    <dgm:pt modelId="{B849A6F3-9933-4C36-AF65-6098308CBC3C}" type="pres">
      <dgm:prSet presAssocID="{1F3BA15B-B772-426D-8549-F05D47B0B0FC}" presName="parTrans" presStyleLbl="bgSibTrans2D1" presStyleIdx="0" presStyleCnt="3"/>
      <dgm:spPr/>
      <dgm:t>
        <a:bodyPr/>
        <a:lstStyle/>
        <a:p>
          <a:endParaRPr lang="es-ES"/>
        </a:p>
      </dgm:t>
    </dgm:pt>
    <dgm:pt modelId="{B1756079-1332-4090-9A47-D2C0EDB7FB22}" type="pres">
      <dgm:prSet presAssocID="{D15727BE-4BB4-41E2-BFCD-1CE00CE9A014}" presName="node" presStyleLbl="node1" presStyleIdx="0" presStyleCnt="3">
        <dgm:presLayoutVars>
          <dgm:bulletEnabled val="1"/>
        </dgm:presLayoutVars>
      </dgm:prSet>
      <dgm:spPr/>
      <dgm:t>
        <a:bodyPr/>
        <a:lstStyle/>
        <a:p>
          <a:endParaRPr lang="es-ES"/>
        </a:p>
      </dgm:t>
    </dgm:pt>
    <dgm:pt modelId="{8A478794-BDE0-4AD6-9479-89CDBFC37EB7}" type="pres">
      <dgm:prSet presAssocID="{A85E77B5-A1A5-43C8-9868-413E99F101A0}" presName="parTrans" presStyleLbl="bgSibTrans2D1" presStyleIdx="1" presStyleCnt="3"/>
      <dgm:spPr/>
      <dgm:t>
        <a:bodyPr/>
        <a:lstStyle/>
        <a:p>
          <a:endParaRPr lang="es-ES"/>
        </a:p>
      </dgm:t>
    </dgm:pt>
    <dgm:pt modelId="{3868CDED-247C-4EE9-95A2-ED400A267946}" type="pres">
      <dgm:prSet presAssocID="{24DAAE02-02E7-4412-8074-A0C4CAA380D7}" presName="node" presStyleLbl="node1" presStyleIdx="1" presStyleCnt="3">
        <dgm:presLayoutVars>
          <dgm:bulletEnabled val="1"/>
        </dgm:presLayoutVars>
      </dgm:prSet>
      <dgm:spPr/>
      <dgm:t>
        <a:bodyPr/>
        <a:lstStyle/>
        <a:p>
          <a:endParaRPr lang="es-ES"/>
        </a:p>
      </dgm:t>
    </dgm:pt>
    <dgm:pt modelId="{D0718308-59AC-43E6-A882-4828EE4494C2}" type="pres">
      <dgm:prSet presAssocID="{96CD46E7-D239-40C7-B5C4-376FEEE43C15}" presName="parTrans" presStyleLbl="bgSibTrans2D1" presStyleIdx="2" presStyleCnt="3"/>
      <dgm:spPr/>
      <dgm:t>
        <a:bodyPr/>
        <a:lstStyle/>
        <a:p>
          <a:endParaRPr lang="es-ES"/>
        </a:p>
      </dgm:t>
    </dgm:pt>
    <dgm:pt modelId="{5E0D0BC9-3E91-4623-8C1A-C4A70EB3594B}" type="pres">
      <dgm:prSet presAssocID="{A5880797-7454-4E44-8518-F4D8354F0963}" presName="node" presStyleLbl="node1" presStyleIdx="2" presStyleCnt="3">
        <dgm:presLayoutVars>
          <dgm:bulletEnabled val="1"/>
        </dgm:presLayoutVars>
      </dgm:prSet>
      <dgm:spPr/>
      <dgm:t>
        <a:bodyPr/>
        <a:lstStyle/>
        <a:p>
          <a:endParaRPr lang="es-ES"/>
        </a:p>
      </dgm:t>
    </dgm:pt>
  </dgm:ptLst>
  <dgm:cxnLst>
    <dgm:cxn modelId="{C5B2BEAD-1FC5-4A55-939A-9CA90BFF7EB6}" type="presOf" srcId="{D15727BE-4BB4-41E2-BFCD-1CE00CE9A014}" destId="{B1756079-1332-4090-9A47-D2C0EDB7FB22}" srcOrd="0" destOrd="0" presId="urn:microsoft.com/office/officeart/2005/8/layout/radial4#2"/>
    <dgm:cxn modelId="{77F75D74-6A60-46E6-9A96-CF65F39E92F7}" type="presOf" srcId="{6068C167-2C01-4B0B-81C4-726248B418D0}" destId="{CF42B0CB-CDDD-42A1-B3A1-FBB34F262C63}" srcOrd="0" destOrd="0" presId="urn:microsoft.com/office/officeart/2005/8/layout/radial4#2"/>
    <dgm:cxn modelId="{859ADE57-DEAB-416B-A5F9-9459D53EC39C}" type="presOf" srcId="{24DAAE02-02E7-4412-8074-A0C4CAA380D7}" destId="{3868CDED-247C-4EE9-95A2-ED400A267946}" srcOrd="0" destOrd="0" presId="urn:microsoft.com/office/officeart/2005/8/layout/radial4#2"/>
    <dgm:cxn modelId="{B73371FC-A1AB-46F6-A437-C23E0C6AF9EC}" srcId="{1D7F6E08-72A6-46CC-8870-C881D1493500}" destId="{A5880797-7454-4E44-8518-F4D8354F0963}" srcOrd="2" destOrd="0" parTransId="{96CD46E7-D239-40C7-B5C4-376FEEE43C15}" sibTransId="{0076998F-56E1-4A10-A709-E2811BD7C4FB}"/>
    <dgm:cxn modelId="{EB3C4471-CE23-45AB-A6BE-DE09A35B7882}" srcId="{1D7F6E08-72A6-46CC-8870-C881D1493500}" destId="{D15727BE-4BB4-41E2-BFCD-1CE00CE9A014}" srcOrd="0" destOrd="0" parTransId="{1F3BA15B-B772-426D-8549-F05D47B0B0FC}" sibTransId="{021F6AB3-21C2-4079-A40A-CA1B5C51BD93}"/>
    <dgm:cxn modelId="{DC6576E9-0D7A-4AA0-A6BD-8D3BE628520A}" type="presOf" srcId="{1D7F6E08-72A6-46CC-8870-C881D1493500}" destId="{B52502C2-594A-4A13-A5FF-5CD5841BD847}" srcOrd="0" destOrd="0" presId="urn:microsoft.com/office/officeart/2005/8/layout/radial4#2"/>
    <dgm:cxn modelId="{AA59CD63-AD75-4C11-926A-FF1852D0223B}" type="presOf" srcId="{1F3BA15B-B772-426D-8549-F05D47B0B0FC}" destId="{B849A6F3-9933-4C36-AF65-6098308CBC3C}" srcOrd="0" destOrd="0" presId="urn:microsoft.com/office/officeart/2005/8/layout/radial4#2"/>
    <dgm:cxn modelId="{0BADB9AC-34D3-4FF4-AE51-34CF1BF65ECD}" srcId="{1D7F6E08-72A6-46CC-8870-C881D1493500}" destId="{24DAAE02-02E7-4412-8074-A0C4CAA380D7}" srcOrd="1" destOrd="0" parTransId="{A85E77B5-A1A5-43C8-9868-413E99F101A0}" sibTransId="{E253A3F8-AA58-4BB8-A0BD-0BB7ECC546C3}"/>
    <dgm:cxn modelId="{1493044D-26E7-4505-BBBD-75C081AE4673}" type="presOf" srcId="{96CD46E7-D239-40C7-B5C4-376FEEE43C15}" destId="{D0718308-59AC-43E6-A882-4828EE4494C2}" srcOrd="0" destOrd="0" presId="urn:microsoft.com/office/officeart/2005/8/layout/radial4#2"/>
    <dgm:cxn modelId="{3A3B1A89-26A6-42FE-A7F2-C28DCA778108}" srcId="{6068C167-2C01-4B0B-81C4-726248B418D0}" destId="{1D7F6E08-72A6-46CC-8870-C881D1493500}" srcOrd="0" destOrd="0" parTransId="{59A2FE02-4165-4339-BF9A-AEAE1424E52B}" sibTransId="{E44612D1-CAFE-4D30-B4AA-78C3474158AA}"/>
    <dgm:cxn modelId="{D2A31DAF-CDAB-43DF-8A65-25EB959FDD5D}" type="presOf" srcId="{A5880797-7454-4E44-8518-F4D8354F0963}" destId="{5E0D0BC9-3E91-4623-8C1A-C4A70EB3594B}" srcOrd="0" destOrd="0" presId="urn:microsoft.com/office/officeart/2005/8/layout/radial4#2"/>
    <dgm:cxn modelId="{3D4E6C2C-8E36-4E70-9336-789760063960}" type="presOf" srcId="{A85E77B5-A1A5-43C8-9868-413E99F101A0}" destId="{8A478794-BDE0-4AD6-9479-89CDBFC37EB7}" srcOrd="0" destOrd="0" presId="urn:microsoft.com/office/officeart/2005/8/layout/radial4#2"/>
    <dgm:cxn modelId="{E1103163-0F8D-4B18-A6DC-39ABD1A40963}" type="presParOf" srcId="{CF42B0CB-CDDD-42A1-B3A1-FBB34F262C63}" destId="{B52502C2-594A-4A13-A5FF-5CD5841BD847}" srcOrd="0" destOrd="0" presId="urn:microsoft.com/office/officeart/2005/8/layout/radial4#2"/>
    <dgm:cxn modelId="{578B1419-20F4-4B24-A590-8468FFCB4B1C}" type="presParOf" srcId="{CF42B0CB-CDDD-42A1-B3A1-FBB34F262C63}" destId="{B849A6F3-9933-4C36-AF65-6098308CBC3C}" srcOrd="1" destOrd="0" presId="urn:microsoft.com/office/officeart/2005/8/layout/radial4#2"/>
    <dgm:cxn modelId="{E468C581-DC00-4E03-9B97-96B08DB66D31}" type="presParOf" srcId="{CF42B0CB-CDDD-42A1-B3A1-FBB34F262C63}" destId="{B1756079-1332-4090-9A47-D2C0EDB7FB22}" srcOrd="2" destOrd="0" presId="urn:microsoft.com/office/officeart/2005/8/layout/radial4#2"/>
    <dgm:cxn modelId="{643D8C35-5D1A-4983-957F-08B16A2C12D7}" type="presParOf" srcId="{CF42B0CB-CDDD-42A1-B3A1-FBB34F262C63}" destId="{8A478794-BDE0-4AD6-9479-89CDBFC37EB7}" srcOrd="3" destOrd="0" presId="urn:microsoft.com/office/officeart/2005/8/layout/radial4#2"/>
    <dgm:cxn modelId="{4C26F63E-BFD6-49DB-86D9-DF848A582F67}" type="presParOf" srcId="{CF42B0CB-CDDD-42A1-B3A1-FBB34F262C63}" destId="{3868CDED-247C-4EE9-95A2-ED400A267946}" srcOrd="4" destOrd="0" presId="urn:microsoft.com/office/officeart/2005/8/layout/radial4#2"/>
    <dgm:cxn modelId="{6A7DDBCC-D413-4B5E-A3FC-0C1730DF34F5}" type="presParOf" srcId="{CF42B0CB-CDDD-42A1-B3A1-FBB34F262C63}" destId="{D0718308-59AC-43E6-A882-4828EE4494C2}" srcOrd="5" destOrd="0" presId="urn:microsoft.com/office/officeart/2005/8/layout/radial4#2"/>
    <dgm:cxn modelId="{7CDE9F1A-527C-4733-8ECA-D5DB7B92D95B}" type="presParOf" srcId="{CF42B0CB-CDDD-42A1-B3A1-FBB34F262C63}" destId="{5E0D0BC9-3E91-4623-8C1A-C4A70EB3594B}" srcOrd="6" destOrd="0" presId="urn:microsoft.com/office/officeart/2005/8/layout/radial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3441108" y="2496733"/>
          <a:ext cx="2094778" cy="20947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100000"/>
            </a:lnSpc>
            <a:spcBef>
              <a:spcPct val="0"/>
            </a:spcBef>
            <a:spcAft>
              <a:spcPct val="35000"/>
            </a:spcAft>
          </a:pPr>
          <a:r>
            <a:rPr lang="es-ES" altLang="zh-CN" sz="3100" kern="1200" dirty="0">
              <a:solidFill>
                <a:schemeClr val="tx1"/>
              </a:solidFill>
            </a:rPr>
            <a:t>Iteración</a:t>
          </a:r>
        </a:p>
      </dsp:txBody>
      <dsp:txXfrm>
        <a:off x="3747881" y="2803506"/>
        <a:ext cx="1481232" cy="1481232"/>
      </dsp:txXfrm>
    </dsp:sp>
    <dsp:sp modelId="{B849A6F3-9933-4C36-AF65-6098308CBC3C}">
      <dsp:nvSpPr>
        <dsp:cNvPr id="0" name=""/>
        <dsp:cNvSpPr/>
      </dsp:nvSpPr>
      <dsp:spPr>
        <a:xfrm rot="12900000">
          <a:off x="2093358" y="2130723"/>
          <a:ext cx="1605814" cy="5970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1243542" y="1172685"/>
          <a:ext cx="1990039" cy="15920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100000"/>
            </a:lnSpc>
            <a:spcBef>
              <a:spcPct val="0"/>
            </a:spcBef>
            <a:spcAft>
              <a:spcPct val="35000"/>
            </a:spcAft>
          </a:pPr>
          <a:r>
            <a:rPr lang="es-ES" altLang="zh-CN" sz="1300" kern="1200" dirty="0">
              <a:solidFill>
                <a:schemeClr val="tx1"/>
              </a:solidFill>
            </a:rPr>
            <a:t>Qué es? </a:t>
          </a:r>
        </a:p>
        <a:p>
          <a:pPr lvl="0" algn="ctr" defTabSz="577850">
            <a:lnSpc>
              <a:spcPct val="100000"/>
            </a:lnSpc>
            <a:spcBef>
              <a:spcPct val="0"/>
            </a:spcBef>
            <a:spcAft>
              <a:spcPct val="35000"/>
            </a:spcAft>
          </a:pPr>
          <a:r>
            <a:rPr lang="es-ES" altLang="zh-CN" sz="1300" kern="1200" dirty="0">
              <a:solidFill>
                <a:schemeClr val="tx1"/>
              </a:solidFill>
              <a:sym typeface="+mn-ea"/>
            </a:rPr>
            <a:t>Es un periodo de tiempo de longitud fija, en el cual se implementa un incremento del producto. </a:t>
          </a:r>
        </a:p>
        <a:p>
          <a:pPr lvl="0" algn="ctr" defTabSz="577850">
            <a:lnSpc>
              <a:spcPct val="100000"/>
            </a:lnSpc>
            <a:spcBef>
              <a:spcPct val="0"/>
            </a:spcBef>
            <a:spcAft>
              <a:spcPct val="35000"/>
            </a:spcAft>
          </a:pPr>
          <a:endParaRPr lang="es-ES" altLang="zh-CN" sz="1300" kern="1200" dirty="0"/>
        </a:p>
      </dsp:txBody>
      <dsp:txXfrm>
        <a:off x="1290171" y="1219314"/>
        <a:ext cx="1896781" cy="1498773"/>
      </dsp:txXfrm>
    </dsp:sp>
    <dsp:sp modelId="{8A478794-BDE0-4AD6-9479-89CDBFC37EB7}">
      <dsp:nvSpPr>
        <dsp:cNvPr id="0" name=""/>
        <dsp:cNvSpPr/>
      </dsp:nvSpPr>
      <dsp:spPr>
        <a:xfrm rot="16200000">
          <a:off x="3685590" y="1301860"/>
          <a:ext cx="1605814" cy="597011"/>
        </a:xfrm>
        <a:prstGeom prst="lef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3493477" y="1443"/>
          <a:ext cx="1990039" cy="1592031"/>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100000"/>
            </a:lnSpc>
            <a:spcBef>
              <a:spcPct val="0"/>
            </a:spcBef>
            <a:spcAft>
              <a:spcPct val="35000"/>
            </a:spcAft>
          </a:pPr>
          <a:r>
            <a:rPr lang="es-ES" altLang="zh-CN" sz="1300" kern="1200">
              <a:solidFill>
                <a:schemeClr val="tx1"/>
              </a:solidFill>
            </a:rPr>
            <a:t>Objetivo</a:t>
          </a:r>
        </a:p>
        <a:p>
          <a:pPr lvl="0" algn="ctr" defTabSz="577850">
            <a:lnSpc>
              <a:spcPct val="100000"/>
            </a:lnSpc>
            <a:spcBef>
              <a:spcPct val="0"/>
            </a:spcBef>
            <a:spcAft>
              <a:spcPct val="35000"/>
            </a:spcAft>
          </a:pPr>
          <a:r>
            <a:rPr lang="es-ES" altLang="zh-CN" sz="1300" kern="1200">
              <a:solidFill>
                <a:schemeClr val="tx1"/>
              </a:solidFill>
            </a:rPr>
            <a:t>Generar valor al negocio, mediante la creacion de un incremento de producto.</a:t>
          </a:r>
        </a:p>
        <a:p>
          <a:pPr lvl="0" algn="ctr" defTabSz="577850">
            <a:lnSpc>
              <a:spcPct val="100000"/>
            </a:lnSpc>
            <a:spcBef>
              <a:spcPct val="0"/>
            </a:spcBef>
            <a:spcAft>
              <a:spcPct val="35000"/>
            </a:spcAft>
          </a:pPr>
          <a:endParaRPr lang="zh-CN" altLang="en-US" sz="1300" kern="1200"/>
        </a:p>
      </dsp:txBody>
      <dsp:txXfrm>
        <a:off x="3540106" y="48072"/>
        <a:ext cx="1896781" cy="1498773"/>
      </dsp:txXfrm>
    </dsp:sp>
    <dsp:sp modelId="{D0718308-59AC-43E6-A882-4828EE4494C2}">
      <dsp:nvSpPr>
        <dsp:cNvPr id="0" name=""/>
        <dsp:cNvSpPr/>
      </dsp:nvSpPr>
      <dsp:spPr>
        <a:xfrm rot="19500000">
          <a:off x="5277822" y="2130723"/>
          <a:ext cx="1605814" cy="597011"/>
        </a:xfrm>
        <a:prstGeom prst="lef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5743412" y="1172685"/>
          <a:ext cx="1990039" cy="1592031"/>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100000"/>
            </a:lnSpc>
            <a:spcBef>
              <a:spcPct val="0"/>
            </a:spcBef>
            <a:spcAft>
              <a:spcPct val="35000"/>
            </a:spcAft>
          </a:pPr>
          <a:r>
            <a:rPr lang="es-ES" altLang="zh-CN" sz="1300" kern="1200" dirty="0">
              <a:solidFill>
                <a:schemeClr val="tx1"/>
              </a:solidFill>
            </a:rPr>
            <a:t>Quienes Participan?</a:t>
          </a:r>
        </a:p>
        <a:p>
          <a:pPr lvl="0" algn="ctr" defTabSz="577850">
            <a:lnSpc>
              <a:spcPct val="100000"/>
            </a:lnSpc>
            <a:spcBef>
              <a:spcPct val="0"/>
            </a:spcBef>
            <a:spcAft>
              <a:spcPct val="35000"/>
            </a:spcAft>
          </a:pPr>
          <a:r>
            <a:rPr lang="es-ES" altLang="zh-CN" sz="1300" kern="1200" dirty="0">
              <a:solidFill>
                <a:schemeClr val="tx1"/>
              </a:solidFill>
            </a:rPr>
            <a:t>Equipo Ágil</a:t>
          </a:r>
        </a:p>
      </dsp:txBody>
      <dsp:txXfrm>
        <a:off x="5790041" y="1219314"/>
        <a:ext cx="1896781" cy="1498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324" y="678086"/>
          <a:ext cx="1890308" cy="28354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Entradas:</a:t>
          </a:r>
          <a:endParaRPr lang="zh-CN" altLang="en-US" sz="1500" kern="1200" dirty="0"/>
        </a:p>
        <a:p>
          <a:pPr lvl="0" algn="ctr" defTabSz="666750">
            <a:lnSpc>
              <a:spcPct val="100000"/>
            </a:lnSpc>
            <a:spcBef>
              <a:spcPct val="0"/>
            </a:spcBef>
            <a:spcAft>
              <a:spcPct val="35000"/>
            </a:spcAft>
          </a:pPr>
          <a:r>
            <a:rPr lang="es-ES" altLang="zh-CN" sz="1500" kern="1200" dirty="0"/>
            <a:t>HU detalladas con criterios de aceptación claros.</a:t>
          </a:r>
        </a:p>
        <a:p>
          <a:pPr lvl="0" algn="ctr" defTabSz="666750">
            <a:lnSpc>
              <a:spcPct val="100000"/>
            </a:lnSpc>
            <a:spcBef>
              <a:spcPct val="0"/>
            </a:spcBef>
            <a:spcAft>
              <a:spcPct val="35000"/>
            </a:spcAft>
          </a:pPr>
          <a:r>
            <a:rPr lang="es-ES" altLang="zh-CN" sz="1500" kern="1200" dirty="0"/>
            <a:t>Herramientas necesarias para la ejecución de las HU.</a:t>
          </a:r>
        </a:p>
        <a:p>
          <a:pPr lvl="0" algn="ctr" defTabSz="666750">
            <a:lnSpc>
              <a:spcPct val="100000"/>
            </a:lnSpc>
            <a:spcBef>
              <a:spcPct val="0"/>
            </a:spcBef>
            <a:spcAft>
              <a:spcPct val="35000"/>
            </a:spcAft>
          </a:pPr>
          <a:r>
            <a:rPr lang="es-ES" altLang="zh-CN" sz="1500" kern="1200" dirty="0"/>
            <a:t>Las </a:t>
          </a:r>
          <a:r>
            <a:rPr lang="es-ES" altLang="zh-CN" sz="1500" kern="1200" dirty="0">
              <a:solidFill>
                <a:schemeClr val="bg1"/>
              </a:solidFill>
            </a:rPr>
            <a:t>HU </a:t>
          </a:r>
          <a:r>
            <a:rPr lang="es-ES" altLang="zh-CN" sz="1500" kern="1200" dirty="0"/>
            <a:t>deben cumplir con el </a:t>
          </a:r>
          <a:r>
            <a:rPr lang="es-ES" altLang="zh-CN" sz="1500" kern="1200" dirty="0">
              <a:solidFill>
                <a:schemeClr val="bg1"/>
              </a:solidFill>
            </a:rPr>
            <a:t>DOR </a:t>
          </a:r>
          <a:r>
            <a:rPr lang="es-ES" altLang="zh-CN" sz="1500" kern="1200" dirty="0"/>
            <a:t>establecido.</a:t>
          </a:r>
          <a:endParaRPr sz="1500" kern="1200"/>
        </a:p>
      </dsp:txBody>
      <dsp:txXfrm>
        <a:off x="61689" y="733451"/>
        <a:ext cx="1779578" cy="2724732"/>
      </dsp:txXfrm>
    </dsp:sp>
    <dsp:sp modelId="{8A5CF0CE-3323-464D-9C63-05C1BDB053F5}">
      <dsp:nvSpPr>
        <dsp:cNvPr id="0" name=""/>
        <dsp:cNvSpPr/>
      </dsp:nvSpPr>
      <dsp:spPr>
        <a:xfrm>
          <a:off x="2085663" y="1861419"/>
          <a:ext cx="400745" cy="4687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85663" y="1955178"/>
        <a:ext cx="280522" cy="281278"/>
      </dsp:txXfrm>
    </dsp:sp>
    <dsp:sp modelId="{552FB8E7-A5FB-4CC3-94C3-CE0BDF19F9F1}">
      <dsp:nvSpPr>
        <dsp:cNvPr id="0" name=""/>
        <dsp:cNvSpPr/>
      </dsp:nvSpPr>
      <dsp:spPr>
        <a:xfrm>
          <a:off x="2652755" y="678086"/>
          <a:ext cx="1890308" cy="28354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Iteración</a:t>
          </a:r>
          <a:endParaRPr lang="zh-CN" altLang="en-US" sz="1500" kern="1200" dirty="0"/>
        </a:p>
      </dsp:txBody>
      <dsp:txXfrm>
        <a:off x="2708120" y="733451"/>
        <a:ext cx="1779578" cy="2724732"/>
      </dsp:txXfrm>
    </dsp:sp>
    <dsp:sp modelId="{353C3794-50AA-4D44-83C9-CE28317C3317}">
      <dsp:nvSpPr>
        <dsp:cNvPr id="0" name=""/>
        <dsp:cNvSpPr/>
      </dsp:nvSpPr>
      <dsp:spPr>
        <a:xfrm>
          <a:off x="4732094" y="1861419"/>
          <a:ext cx="400745" cy="46879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4732094" y="1955178"/>
        <a:ext cx="280522" cy="281278"/>
      </dsp:txXfrm>
    </dsp:sp>
    <dsp:sp modelId="{A1E15D63-E1FF-4A28-A04F-A2B65927BC31}">
      <dsp:nvSpPr>
        <dsp:cNvPr id="0" name=""/>
        <dsp:cNvSpPr/>
      </dsp:nvSpPr>
      <dsp:spPr>
        <a:xfrm>
          <a:off x="5299187" y="678086"/>
          <a:ext cx="1890308" cy="28354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Cumplir con lo definido en cada HU</a:t>
          </a:r>
          <a:endParaRPr lang="zh-CN" altLang="en-US" sz="1500" kern="1200" dirty="0"/>
        </a:p>
        <a:p>
          <a:pPr lvl="0" algn="ctr" defTabSz="666750">
            <a:lnSpc>
              <a:spcPct val="100000"/>
            </a:lnSpc>
            <a:spcBef>
              <a:spcPct val="0"/>
            </a:spcBef>
            <a:spcAft>
              <a:spcPct val="35000"/>
            </a:spcAft>
          </a:pPr>
          <a:r>
            <a:rPr lang="es-ES" altLang="zh-CN" sz="1500" kern="1200" dirty="0"/>
            <a:t>Incremento del producto.</a:t>
          </a:r>
        </a:p>
        <a:p>
          <a:pPr lvl="0" algn="ctr" defTabSz="666750">
            <a:lnSpc>
              <a:spcPct val="100000"/>
            </a:lnSpc>
            <a:spcBef>
              <a:spcPct val="0"/>
            </a:spcBef>
            <a:spcAft>
              <a:spcPct val="35000"/>
            </a:spcAft>
          </a:pPr>
          <a:r>
            <a:rPr lang="es-ES" altLang="zh-CN" sz="1500" kern="1200" dirty="0"/>
            <a:t>Métricas de la iteración. </a:t>
          </a:r>
        </a:p>
        <a:p>
          <a:pPr lvl="0" algn="ctr" defTabSz="666750">
            <a:lnSpc>
              <a:spcPct val="100000"/>
            </a:lnSpc>
            <a:spcBef>
              <a:spcPct val="0"/>
            </a:spcBef>
            <a:spcAft>
              <a:spcPct val="35000"/>
            </a:spcAft>
          </a:pPr>
          <a:r>
            <a:rPr lang="es-ES" altLang="zh-CN" sz="1500" kern="1200" dirty="0"/>
            <a:t>Planes para la mejora continua.</a:t>
          </a:r>
        </a:p>
      </dsp:txBody>
      <dsp:txXfrm>
        <a:off x="5354552" y="733451"/>
        <a:ext cx="1779578" cy="2724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406C3-FC80-4468-A55B-122D744D43F0}">
      <dsp:nvSpPr>
        <dsp:cNvPr id="0" name=""/>
        <dsp:cNvSpPr/>
      </dsp:nvSpPr>
      <dsp:spPr>
        <a:xfrm rot="5400000">
          <a:off x="3822632" y="-1387240"/>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endParaRPr lang="es-ES" altLang="zh-CN" sz="1300" kern="1200"/>
        </a:p>
        <a:p>
          <a:pPr marL="114300" lvl="1" indent="-114300" algn="l" defTabSz="577850">
            <a:lnSpc>
              <a:spcPct val="100000"/>
            </a:lnSpc>
            <a:spcBef>
              <a:spcPct val="0"/>
            </a:spcBef>
            <a:spcAft>
              <a:spcPct val="15000"/>
            </a:spcAft>
            <a:buChar char="••"/>
          </a:pPr>
          <a:r>
            <a:rPr lang="es-ES" altLang="zh-CN" sz="1300" kern="1200" dirty="0"/>
            <a:t>Evento en el cual se realiza la revisión del incremento del producto y se obtiene el </a:t>
          </a:r>
          <a:r>
            <a:rPr lang="es-ES" altLang="zh-CN" sz="1300" kern="1200" dirty="0" err="1"/>
            <a:t>feedback</a:t>
          </a:r>
          <a:r>
            <a:rPr lang="es-ES" altLang="zh-CN" sz="1300" kern="1200" dirty="0"/>
            <a:t> del resultado de la iteración a nivel de producto.</a:t>
          </a:r>
        </a:p>
      </dsp:txBody>
      <dsp:txXfrm rot="-5400000">
        <a:off x="2302002" y="184705"/>
        <a:ext cx="4041133" cy="948557"/>
      </dsp:txXfrm>
    </dsp:sp>
    <dsp:sp modelId="{96BE2B31-D87C-43E1-BE64-4C27B13F4AA4}">
      <dsp:nvSpPr>
        <dsp:cNvPr id="0" name=""/>
        <dsp:cNvSpPr/>
      </dsp:nvSpPr>
      <dsp:spPr>
        <a:xfrm>
          <a:off x="0" y="1990"/>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100000"/>
            </a:lnSpc>
            <a:spcBef>
              <a:spcPct val="0"/>
            </a:spcBef>
            <a:spcAft>
              <a:spcPct val="35000"/>
            </a:spcAft>
          </a:pPr>
          <a:r>
            <a:rPr lang="es-ES" altLang="zh-CN" sz="3400" kern="1200" dirty="0"/>
            <a:t>Qué es?</a:t>
          </a:r>
          <a:endParaRPr lang="zh-CN" altLang="en-US" sz="3400" kern="1200" dirty="0"/>
        </a:p>
      </dsp:txBody>
      <dsp:txXfrm>
        <a:off x="64143" y="66133"/>
        <a:ext cx="2173716" cy="1185698"/>
      </dsp:txXfrm>
    </dsp:sp>
    <dsp:sp modelId="{6EB2A58E-CA03-4F76-94B6-D8FE50231963}">
      <dsp:nvSpPr>
        <dsp:cNvPr id="0" name=""/>
        <dsp:cNvSpPr/>
      </dsp:nvSpPr>
      <dsp:spPr>
        <a:xfrm rot="5400000">
          <a:off x="3822632" y="-7556"/>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Validar lo implementado durante el sprint,  asegurando que se cumplan los criterios de aceptación y expectativas del PO.</a:t>
          </a:r>
        </a:p>
      </dsp:txBody>
      <dsp:txXfrm rot="-5400000">
        <a:off x="2302002" y="1564390"/>
        <a:ext cx="4041133" cy="948557"/>
      </dsp:txXfrm>
    </dsp:sp>
    <dsp:sp modelId="{EBD335B5-8308-49CB-9630-99D852747B1F}">
      <dsp:nvSpPr>
        <dsp:cNvPr id="0" name=""/>
        <dsp:cNvSpPr/>
      </dsp:nvSpPr>
      <dsp:spPr>
        <a:xfrm>
          <a:off x="0" y="1381675"/>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100000"/>
            </a:lnSpc>
            <a:spcBef>
              <a:spcPct val="0"/>
            </a:spcBef>
            <a:spcAft>
              <a:spcPct val="35000"/>
            </a:spcAft>
          </a:pPr>
          <a:r>
            <a:rPr lang="es-ES" altLang="zh-CN" sz="3400" kern="1200"/>
            <a:t>Objetivo</a:t>
          </a:r>
        </a:p>
      </dsp:txBody>
      <dsp:txXfrm>
        <a:off x="64143" y="1445818"/>
        <a:ext cx="2173716" cy="1185698"/>
      </dsp:txXfrm>
    </dsp:sp>
    <dsp:sp modelId="{64028F0D-BE57-4642-92F7-303D4E45C524}">
      <dsp:nvSpPr>
        <dsp:cNvPr id="0" name=""/>
        <dsp:cNvSpPr/>
      </dsp:nvSpPr>
      <dsp:spPr>
        <a:xfrm rot="5400000">
          <a:off x="3822632" y="1372127"/>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Todo el equipo ágil, y quien sea necesario involucrar para la validación del incremento del producto.</a:t>
          </a:r>
        </a:p>
      </dsp:txBody>
      <dsp:txXfrm rot="-5400000">
        <a:off x="2302002" y="2944073"/>
        <a:ext cx="4041133" cy="948557"/>
      </dsp:txXfrm>
    </dsp:sp>
    <dsp:sp modelId="{B093CE78-670B-40EB-95CF-315E334D550F}">
      <dsp:nvSpPr>
        <dsp:cNvPr id="0" name=""/>
        <dsp:cNvSpPr/>
      </dsp:nvSpPr>
      <dsp:spPr>
        <a:xfrm>
          <a:off x="0" y="2761359"/>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100000"/>
            </a:lnSpc>
            <a:spcBef>
              <a:spcPct val="0"/>
            </a:spcBef>
            <a:spcAft>
              <a:spcPct val="35000"/>
            </a:spcAft>
          </a:pPr>
          <a:r>
            <a:rPr lang="es-ES" altLang="zh-CN" sz="3400" kern="1200" dirty="0"/>
            <a:t>Quién participa?</a:t>
          </a:r>
          <a:endParaRPr lang="zh-CN" altLang="en-US" sz="3400" kern="1200" dirty="0"/>
        </a:p>
      </dsp:txBody>
      <dsp:txXfrm>
        <a:off x="64143" y="2825502"/>
        <a:ext cx="2173716" cy="11856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55725-8984-42CB-98CB-8E7728DD5EAB}">
      <dsp:nvSpPr>
        <dsp:cNvPr id="0" name=""/>
        <dsp:cNvSpPr/>
      </dsp:nvSpPr>
      <dsp:spPr>
        <a:xfrm>
          <a:off x="0" y="511097"/>
          <a:ext cx="6377305" cy="16443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Reunión donde el equipo ágil, revisa los resultados y prácticas de trabajo usadas durante la iteración, e identifican oportunidades de mejora de los cuales se generan planes de acción.</a:t>
          </a:r>
        </a:p>
      </dsp:txBody>
      <dsp:txXfrm>
        <a:off x="0" y="511097"/>
        <a:ext cx="6377305" cy="1644300"/>
      </dsp:txXfrm>
    </dsp:sp>
    <dsp:sp modelId="{D0971512-D8E1-4E4B-89F4-FF2EB164C196}">
      <dsp:nvSpPr>
        <dsp:cNvPr id="0" name=""/>
        <dsp:cNvSpPr/>
      </dsp:nvSpPr>
      <dsp:spPr>
        <a:xfrm>
          <a:off x="318865" y="24541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lvl="0" algn="l" defTabSz="800100">
            <a:lnSpc>
              <a:spcPct val="100000"/>
            </a:lnSpc>
            <a:spcBef>
              <a:spcPct val="0"/>
            </a:spcBef>
            <a:spcAft>
              <a:spcPct val="35000"/>
            </a:spcAft>
          </a:pPr>
          <a:r>
            <a:rPr lang="es-ES" altLang="zh-CN" sz="1800" kern="1200" dirty="0"/>
            <a:t>Qué es?</a:t>
          </a:r>
          <a:endParaRPr lang="zh-CN" altLang="en-US" sz="1800" kern="1200" dirty="0"/>
        </a:p>
      </dsp:txBody>
      <dsp:txXfrm>
        <a:off x="344804" y="271356"/>
        <a:ext cx="4412235" cy="479482"/>
      </dsp:txXfrm>
    </dsp:sp>
    <dsp:sp modelId="{FB20FF5F-D131-4A8A-AEBC-01A2B84D6655}">
      <dsp:nvSpPr>
        <dsp:cNvPr id="0" name=""/>
        <dsp:cNvSpPr/>
      </dsp:nvSpPr>
      <dsp:spPr>
        <a:xfrm>
          <a:off x="0" y="2518277"/>
          <a:ext cx="6377305" cy="110565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Evaluar el resultado del trabajo realizado como equipo.</a:t>
          </a:r>
        </a:p>
        <a:p>
          <a:pPr marL="171450" lvl="1" indent="-171450" algn="l" defTabSz="800100">
            <a:lnSpc>
              <a:spcPct val="100000"/>
            </a:lnSpc>
            <a:spcBef>
              <a:spcPct val="0"/>
            </a:spcBef>
            <a:spcAft>
              <a:spcPct val="15000"/>
            </a:spcAft>
            <a:buChar char="••"/>
          </a:pPr>
          <a:r>
            <a:rPr lang="es-ES" sz="1800" kern="1200"/>
            <a:t>Aportar a la mejora continua.</a:t>
          </a:r>
        </a:p>
      </dsp:txBody>
      <dsp:txXfrm>
        <a:off x="0" y="2518277"/>
        <a:ext cx="6377305" cy="1105650"/>
      </dsp:txXfrm>
    </dsp:sp>
    <dsp:sp modelId="{DD07B078-3354-4F1B-9438-E4F95C4B43A6}">
      <dsp:nvSpPr>
        <dsp:cNvPr id="0" name=""/>
        <dsp:cNvSpPr/>
      </dsp:nvSpPr>
      <dsp:spPr>
        <a:xfrm>
          <a:off x="318865" y="225259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lvl="0" algn="l" defTabSz="800100">
            <a:lnSpc>
              <a:spcPct val="100000"/>
            </a:lnSpc>
            <a:spcBef>
              <a:spcPct val="0"/>
            </a:spcBef>
            <a:spcAft>
              <a:spcPct val="35000"/>
            </a:spcAft>
          </a:pPr>
          <a:r>
            <a:rPr lang="es-ES" altLang="zh-CN" sz="1800" kern="1200"/>
            <a:t>Objetivo</a:t>
          </a:r>
          <a:endParaRPr lang="zh-CN" altLang="en-US" sz="1800" kern="1200"/>
        </a:p>
      </dsp:txBody>
      <dsp:txXfrm>
        <a:off x="344804" y="2278536"/>
        <a:ext cx="4412235" cy="479482"/>
      </dsp:txXfrm>
    </dsp:sp>
    <dsp:sp modelId="{F855875C-E8B4-4273-8C6C-6A8EC3091B3C}">
      <dsp:nvSpPr>
        <dsp:cNvPr id="0" name=""/>
        <dsp:cNvSpPr/>
      </dsp:nvSpPr>
      <dsp:spPr>
        <a:xfrm>
          <a:off x="0" y="3986807"/>
          <a:ext cx="6377305" cy="793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a:t>Todo el equipo ágil.</a:t>
          </a:r>
        </a:p>
      </dsp:txBody>
      <dsp:txXfrm>
        <a:off x="0" y="3986807"/>
        <a:ext cx="6377305" cy="793800"/>
      </dsp:txXfrm>
    </dsp:sp>
    <dsp:sp modelId="{F8B30F84-9FC1-4455-B8FC-CA5DC2189586}">
      <dsp:nvSpPr>
        <dsp:cNvPr id="0" name=""/>
        <dsp:cNvSpPr/>
      </dsp:nvSpPr>
      <dsp:spPr>
        <a:xfrm>
          <a:off x="318865" y="372112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lvl="0" algn="l" defTabSz="800100">
            <a:lnSpc>
              <a:spcPct val="100000"/>
            </a:lnSpc>
            <a:spcBef>
              <a:spcPct val="0"/>
            </a:spcBef>
            <a:spcAft>
              <a:spcPct val="35000"/>
            </a:spcAft>
          </a:pPr>
          <a:r>
            <a:rPr lang="es-ES" altLang="zh-CN" sz="1800" kern="1200" dirty="0"/>
            <a:t>Quién Participa?</a:t>
          </a:r>
          <a:endParaRPr lang="zh-CN" altLang="en-US" sz="1800" kern="1200" dirty="0"/>
        </a:p>
      </dsp:txBody>
      <dsp:txXfrm>
        <a:off x="344804" y="3747066"/>
        <a:ext cx="4412235"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1ED5B-86C5-4F33-9AFB-CF29287F5ADA}">
      <dsp:nvSpPr>
        <dsp:cNvPr id="0" name=""/>
        <dsp:cNvSpPr/>
      </dsp:nvSpPr>
      <dsp:spPr>
        <a:xfrm rot="16200000">
          <a:off x="-1139746" y="1140562"/>
          <a:ext cx="4403725" cy="21225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lvl="0" algn="ctr" defTabSz="577850">
            <a:lnSpc>
              <a:spcPct val="100000"/>
            </a:lnSpc>
            <a:spcBef>
              <a:spcPct val="0"/>
            </a:spcBef>
            <a:spcAft>
              <a:spcPct val="35000"/>
            </a:spcAft>
          </a:pPr>
          <a:r>
            <a:rPr lang="es-ES" altLang="en-US" sz="1300" kern="1200" dirty="0">
              <a:sym typeface="+mn-ea"/>
            </a:rPr>
            <a:t>Qué es?</a:t>
          </a:r>
          <a:endParaRPr lang="es-ES" altLang="en-US" sz="1300" kern="1200" dirty="0"/>
        </a:p>
        <a:p>
          <a:pPr lvl="0" algn="ctr" defTabSz="577850">
            <a:lnSpc>
              <a:spcPct val="100000"/>
            </a:lnSpc>
            <a:spcBef>
              <a:spcPct val="0"/>
            </a:spcBef>
            <a:spcAft>
              <a:spcPct val="35000"/>
            </a:spcAft>
          </a:pPr>
          <a:r>
            <a:rPr lang="es-ES" altLang="en-US" sz="1300" kern="1200" dirty="0">
              <a:sym typeface="+mn-ea"/>
            </a:rPr>
            <a:t>Es una </a:t>
          </a:r>
          <a:r>
            <a:rPr lang="es-ES" altLang="zh-CN" sz="1300" kern="1200" dirty="0">
              <a:sym typeface="+mn-ea"/>
            </a:rPr>
            <a:t>reunión d</a:t>
          </a:r>
          <a:r>
            <a:rPr lang="es-ES" altLang="en-US" sz="1300" kern="1200" dirty="0">
              <a:sym typeface="+mn-ea"/>
            </a:rPr>
            <a:t>e sincronización, que se realiza todos los días para que el equipo de una manera rápida comente sus avances diarios  en lo comprometido durante la iteración.</a:t>
          </a:r>
          <a:endParaRPr lang="zh-CN" altLang="en-US" sz="1300" kern="1200" dirty="0"/>
        </a:p>
      </dsp:txBody>
      <dsp:txXfrm rot="5400000">
        <a:off x="817" y="880744"/>
        <a:ext cx="2122599" cy="2642235"/>
      </dsp:txXfrm>
    </dsp:sp>
    <dsp:sp modelId="{CB90536C-45AA-4FBE-BCAF-99890DDD97C8}">
      <dsp:nvSpPr>
        <dsp:cNvPr id="0" name=""/>
        <dsp:cNvSpPr/>
      </dsp:nvSpPr>
      <dsp:spPr>
        <a:xfrm rot="16200000">
          <a:off x="1142047" y="1140562"/>
          <a:ext cx="4403725" cy="21225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lvl="0" algn="ctr" defTabSz="577850">
            <a:lnSpc>
              <a:spcPct val="100000"/>
            </a:lnSpc>
            <a:spcBef>
              <a:spcPct val="0"/>
            </a:spcBef>
            <a:spcAft>
              <a:spcPct val="35000"/>
            </a:spcAft>
          </a:pPr>
          <a:r>
            <a:rPr lang="es-ES" altLang="zh-CN" sz="1300" kern="1200"/>
            <a:t>Objetivo</a:t>
          </a:r>
        </a:p>
        <a:p>
          <a:pPr lvl="0" algn="ctr" defTabSz="577850">
            <a:lnSpc>
              <a:spcPct val="100000"/>
            </a:lnSpc>
            <a:spcBef>
              <a:spcPct val="0"/>
            </a:spcBef>
            <a:spcAft>
              <a:spcPct val="35000"/>
            </a:spcAft>
          </a:pPr>
          <a:endParaRPr lang="es-ES" altLang="zh-CN" sz="1300" kern="1200"/>
        </a:p>
        <a:p>
          <a:pPr lvl="0" algn="ctr" defTabSz="577850">
            <a:lnSpc>
              <a:spcPct val="100000"/>
            </a:lnSpc>
            <a:spcBef>
              <a:spcPct val="0"/>
            </a:spcBef>
            <a:spcAft>
              <a:spcPct val="35000"/>
            </a:spcAft>
          </a:pPr>
          <a:r>
            <a:rPr lang="es-ES" altLang="zh-CN" sz="1300" kern="1200"/>
            <a:t>Sincronizar al equipo en las tareas ejecutadas en un día de trabajo.</a:t>
          </a:r>
        </a:p>
      </dsp:txBody>
      <dsp:txXfrm rot="5400000">
        <a:off x="2282610" y="880744"/>
        <a:ext cx="2122599" cy="2642235"/>
      </dsp:txXfrm>
    </dsp:sp>
    <dsp:sp modelId="{35A89FA7-451D-44F0-A02E-1277ECD1BBE6}">
      <dsp:nvSpPr>
        <dsp:cNvPr id="0" name=""/>
        <dsp:cNvSpPr/>
      </dsp:nvSpPr>
      <dsp:spPr>
        <a:xfrm rot="16200000">
          <a:off x="3423841" y="1140562"/>
          <a:ext cx="4403725" cy="21225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lvl="0" algn="ctr" defTabSz="577850">
            <a:lnSpc>
              <a:spcPct val="100000"/>
            </a:lnSpc>
            <a:spcBef>
              <a:spcPct val="0"/>
            </a:spcBef>
            <a:spcAft>
              <a:spcPct val="35000"/>
            </a:spcAft>
          </a:pPr>
          <a:r>
            <a:rPr lang="es-ES" altLang="zh-CN" sz="1300" kern="1200" dirty="0"/>
            <a:t>Quién Participa?</a:t>
          </a:r>
        </a:p>
        <a:p>
          <a:pPr lvl="0" algn="ctr" defTabSz="577850">
            <a:lnSpc>
              <a:spcPct val="100000"/>
            </a:lnSpc>
            <a:spcBef>
              <a:spcPct val="0"/>
            </a:spcBef>
            <a:spcAft>
              <a:spcPct val="35000"/>
            </a:spcAft>
          </a:pPr>
          <a:r>
            <a:rPr lang="es-ES" altLang="zh-CN" sz="1300" kern="1200"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sz="1300" kern="1200"/>
        </a:p>
      </dsp:txBody>
      <dsp:txXfrm rot="5400000">
        <a:off x="4564404" y="880744"/>
        <a:ext cx="2122599" cy="2642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492" y="1189971"/>
          <a:ext cx="1940518" cy="27470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Qué es?</a:t>
          </a:r>
        </a:p>
        <a:p>
          <a:pPr lvl="0" algn="ctr" defTabSz="666750">
            <a:lnSpc>
              <a:spcPct val="100000"/>
            </a:lnSpc>
            <a:spcBef>
              <a:spcPct val="0"/>
            </a:spcBef>
            <a:spcAft>
              <a:spcPct val="35000"/>
            </a:spcAft>
          </a:pPr>
          <a:r>
            <a:rPr lang="es-ES" altLang="zh-CN" sz="1500" kern="1200" dirty="0"/>
            <a:t>Es el evento en el cual se realiza demostración del incremento del producto construido por los equipos ágiles y/o tren ágil, al final de cada iteración.</a:t>
          </a:r>
        </a:p>
        <a:p>
          <a:pPr lvl="0" algn="ctr" defTabSz="666750">
            <a:lnSpc>
              <a:spcPct val="100000"/>
            </a:lnSpc>
            <a:spcBef>
              <a:spcPct val="0"/>
            </a:spcBef>
            <a:spcAft>
              <a:spcPct val="35000"/>
            </a:spcAft>
          </a:pPr>
          <a:endParaRPr lang="es-ES" altLang="zh-CN" sz="1500" kern="1200" dirty="0"/>
        </a:p>
      </dsp:txBody>
      <dsp:txXfrm>
        <a:off x="63328" y="1246807"/>
        <a:ext cx="1826846" cy="2633374"/>
      </dsp:txXfrm>
    </dsp:sp>
    <dsp:sp modelId="{8A5CF0CE-3323-464D-9C63-05C1BDB053F5}">
      <dsp:nvSpPr>
        <dsp:cNvPr id="0" name=""/>
        <dsp:cNvSpPr/>
      </dsp:nvSpPr>
      <dsp:spPr>
        <a:xfrm>
          <a:off x="2141062" y="2322870"/>
          <a:ext cx="411389" cy="48124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141062" y="2419120"/>
        <a:ext cx="287972" cy="288748"/>
      </dsp:txXfrm>
    </dsp:sp>
    <dsp:sp modelId="{552FB8E7-A5FB-4CC3-94C3-CE0BDF19F9F1}">
      <dsp:nvSpPr>
        <dsp:cNvPr id="0" name=""/>
        <dsp:cNvSpPr/>
      </dsp:nvSpPr>
      <dsp:spPr>
        <a:xfrm>
          <a:off x="2723218" y="1189971"/>
          <a:ext cx="1940518" cy="2747046"/>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a:t>Objetivo</a:t>
          </a:r>
        </a:p>
        <a:p>
          <a:pPr lvl="0" algn="ctr" defTabSz="666750">
            <a:lnSpc>
              <a:spcPct val="100000"/>
            </a:lnSpc>
            <a:spcBef>
              <a:spcPct val="0"/>
            </a:spcBef>
            <a:spcAft>
              <a:spcPct val="35000"/>
            </a:spcAft>
          </a:pPr>
          <a:r>
            <a:rPr lang="es-ES" altLang="zh-CN" sz="1500" kern="1200"/>
            <a:t>Medir el progreso durante un PI.</a:t>
          </a:r>
        </a:p>
        <a:p>
          <a:pPr lvl="0" algn="ctr" defTabSz="666750">
            <a:lnSpc>
              <a:spcPct val="100000"/>
            </a:lnSpc>
            <a:spcBef>
              <a:spcPct val="0"/>
            </a:spcBef>
            <a:spcAft>
              <a:spcPct val="35000"/>
            </a:spcAft>
          </a:pPr>
          <a:r>
            <a:rPr lang="es-ES" altLang="zh-CN" sz="1500" kern="1200"/>
            <a:t>Recibir feedback para garantizar calidad y satisfacción del los Business owners.</a:t>
          </a:r>
        </a:p>
      </dsp:txBody>
      <dsp:txXfrm>
        <a:off x="2780054" y="1246807"/>
        <a:ext cx="1826846" cy="2633374"/>
      </dsp:txXfrm>
    </dsp:sp>
    <dsp:sp modelId="{353C3794-50AA-4D44-83C9-CE28317C3317}">
      <dsp:nvSpPr>
        <dsp:cNvPr id="0" name=""/>
        <dsp:cNvSpPr/>
      </dsp:nvSpPr>
      <dsp:spPr>
        <a:xfrm>
          <a:off x="4857788" y="2322870"/>
          <a:ext cx="411389" cy="481248"/>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4857788" y="2419120"/>
        <a:ext cx="287972" cy="288748"/>
      </dsp:txXfrm>
    </dsp:sp>
    <dsp:sp modelId="{A1E15D63-E1FF-4A28-A04F-A2B65927BC31}">
      <dsp:nvSpPr>
        <dsp:cNvPr id="0" name=""/>
        <dsp:cNvSpPr/>
      </dsp:nvSpPr>
      <dsp:spPr>
        <a:xfrm>
          <a:off x="5439944" y="1189971"/>
          <a:ext cx="1940518" cy="274704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Quién Participa? </a:t>
          </a:r>
        </a:p>
        <a:p>
          <a:pPr lvl="0" algn="ctr" defTabSz="666750">
            <a:lnSpc>
              <a:spcPct val="100000"/>
            </a:lnSpc>
            <a:spcBef>
              <a:spcPct val="0"/>
            </a:spcBef>
            <a:spcAft>
              <a:spcPct val="35000"/>
            </a:spcAft>
          </a:pPr>
          <a:r>
            <a:rPr lang="es-ES" altLang="zh-CN" sz="1500" kern="1200" dirty="0"/>
            <a:t>Equipos  y/o trenes ágiles, Business </a:t>
          </a:r>
          <a:r>
            <a:rPr lang="es-ES" altLang="zh-CN" sz="1500" kern="1200" dirty="0" err="1"/>
            <a:t>Owners</a:t>
          </a:r>
          <a:r>
            <a:rPr lang="es-ES" altLang="zh-CN" sz="1500" kern="1200" dirty="0"/>
            <a:t> y </a:t>
          </a:r>
          <a:r>
            <a:rPr lang="es-ES" altLang="zh-CN" sz="1500" kern="1200" dirty="0" err="1"/>
            <a:t>stakeholders</a:t>
          </a:r>
          <a:r>
            <a:rPr lang="es-ES" altLang="zh-CN" sz="1500" kern="1200" dirty="0"/>
            <a:t>.</a:t>
          </a:r>
        </a:p>
      </dsp:txBody>
      <dsp:txXfrm>
        <a:off x="5496780" y="1246807"/>
        <a:ext cx="1826846" cy="26333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A53AF-32DA-4A7C-9949-9AA1E1DFAF48}">
      <dsp:nvSpPr>
        <dsp:cNvPr id="0" name=""/>
        <dsp:cNvSpPr/>
      </dsp:nvSpPr>
      <dsp:spPr>
        <a:xfrm>
          <a:off x="0" y="0"/>
          <a:ext cx="5535930" cy="1141476"/>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lvl="0" algn="ctr" defTabSz="2178050">
            <a:lnSpc>
              <a:spcPct val="100000"/>
            </a:lnSpc>
            <a:spcBef>
              <a:spcPct val="0"/>
            </a:spcBef>
            <a:spcAft>
              <a:spcPct val="35000"/>
            </a:spcAft>
          </a:pPr>
          <a:r>
            <a:rPr lang="es-ES" altLang="zh-CN" sz="4900" kern="1200"/>
            <a:t>Scrum Of Scrums</a:t>
          </a:r>
          <a:endParaRPr lang="zh-CN" altLang="en-US" sz="4900" kern="1200"/>
        </a:p>
      </dsp:txBody>
      <dsp:txXfrm>
        <a:off x="0" y="0"/>
        <a:ext cx="5535930" cy="1141476"/>
      </dsp:txXfrm>
    </dsp:sp>
    <dsp:sp modelId="{65D0C626-E678-4B51-98B9-40984CA4202A}">
      <dsp:nvSpPr>
        <dsp:cNvPr id="0" name=""/>
        <dsp:cNvSpPr/>
      </dsp:nvSpPr>
      <dsp:spPr>
        <a:xfrm>
          <a:off x="2703" y="1141476"/>
          <a:ext cx="1843507" cy="2397099"/>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ct val="35000"/>
            </a:spcAft>
          </a:pPr>
          <a:r>
            <a:rPr lang="es-ES" altLang="zh-CN" sz="1300" kern="1200" dirty="0"/>
            <a:t>Qué es?</a:t>
          </a:r>
        </a:p>
        <a:p>
          <a:pPr lvl="0" algn="ctr" defTabSz="577850">
            <a:lnSpc>
              <a:spcPct val="100000"/>
            </a:lnSpc>
            <a:spcBef>
              <a:spcPct val="0"/>
            </a:spcBef>
            <a:spcAft>
              <a:spcPct val="35000"/>
            </a:spcAft>
          </a:pPr>
          <a:r>
            <a:rPr lang="es-ES" altLang="zh-CN" sz="1300" kern="1200" dirty="0"/>
            <a:t>Reunión de sincronización,  para validar dependencias, impedimentos y progreso de los equipos ágiles que pertenecen a un tren. </a:t>
          </a:r>
        </a:p>
      </dsp:txBody>
      <dsp:txXfrm>
        <a:off x="2703" y="1141476"/>
        <a:ext cx="1843507" cy="2397099"/>
      </dsp:txXfrm>
    </dsp:sp>
    <dsp:sp modelId="{18008A20-4C25-47E9-B65A-260C477ED446}">
      <dsp:nvSpPr>
        <dsp:cNvPr id="0" name=""/>
        <dsp:cNvSpPr/>
      </dsp:nvSpPr>
      <dsp:spPr>
        <a:xfrm>
          <a:off x="1846211" y="1141476"/>
          <a:ext cx="1843507" cy="2397099"/>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ct val="35000"/>
            </a:spcAft>
          </a:pPr>
          <a:r>
            <a:rPr lang="es-ES" altLang="zh-CN" sz="1300" kern="1200" dirty="0"/>
            <a:t>Objetivo</a:t>
          </a:r>
        </a:p>
        <a:p>
          <a:pPr lvl="0" algn="ctr" defTabSz="577850">
            <a:lnSpc>
              <a:spcPct val="100000"/>
            </a:lnSpc>
            <a:spcBef>
              <a:spcPct val="0"/>
            </a:spcBef>
            <a:spcAft>
              <a:spcPct val="35000"/>
            </a:spcAft>
          </a:pPr>
          <a:r>
            <a:rPr lang="es-ES" altLang="zh-CN" sz="1300" kern="1200" dirty="0"/>
            <a:t>Permitir al RTE y al grupo de Scrum Masters obtener una visión global del avance, progreso e impedimentos de lo equipos para generar acciones de apoyo o escalamiento que faciliten el flujo de trabajo de los mismos. </a:t>
          </a:r>
        </a:p>
      </dsp:txBody>
      <dsp:txXfrm>
        <a:off x="1846211" y="1141476"/>
        <a:ext cx="1843507" cy="2397099"/>
      </dsp:txXfrm>
    </dsp:sp>
    <dsp:sp modelId="{81CF33A1-7295-4740-80AE-05AA3F96CC32}">
      <dsp:nvSpPr>
        <dsp:cNvPr id="0" name=""/>
        <dsp:cNvSpPr/>
      </dsp:nvSpPr>
      <dsp:spPr>
        <a:xfrm>
          <a:off x="3689718" y="1141476"/>
          <a:ext cx="1843507" cy="2397099"/>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ct val="35000"/>
            </a:spcAft>
          </a:pPr>
          <a:r>
            <a:rPr lang="es-ES" altLang="zh-CN" sz="1300" kern="1200" dirty="0"/>
            <a:t>Quien Participa?</a:t>
          </a:r>
        </a:p>
        <a:p>
          <a:pPr lvl="0" algn="ctr" defTabSz="577850">
            <a:lnSpc>
              <a:spcPct val="100000"/>
            </a:lnSpc>
            <a:spcBef>
              <a:spcPct val="0"/>
            </a:spcBef>
            <a:spcAft>
              <a:spcPct val="35000"/>
            </a:spcAft>
          </a:pPr>
          <a:r>
            <a:rPr lang="es-ES" altLang="zh-CN" sz="1300" kern="1200" dirty="0"/>
            <a:t>Los Scrum master y o lideres de equipos ágiles y el RTE.</a:t>
          </a:r>
        </a:p>
      </dsp:txBody>
      <dsp:txXfrm>
        <a:off x="3689718" y="1141476"/>
        <a:ext cx="1843507" cy="2397099"/>
      </dsp:txXfrm>
    </dsp:sp>
    <dsp:sp modelId="{831132C6-EFB2-47B4-842A-89D29CEDEEEA}">
      <dsp:nvSpPr>
        <dsp:cNvPr id="0" name=""/>
        <dsp:cNvSpPr/>
      </dsp:nvSpPr>
      <dsp:spPr>
        <a:xfrm>
          <a:off x="0" y="3538575"/>
          <a:ext cx="5535930" cy="266344"/>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2646870" y="2486501"/>
          <a:ext cx="1957959" cy="19579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1866900">
            <a:lnSpc>
              <a:spcPct val="100000"/>
            </a:lnSpc>
            <a:spcBef>
              <a:spcPct val="0"/>
            </a:spcBef>
            <a:spcAft>
              <a:spcPct val="35000"/>
            </a:spcAft>
          </a:pPr>
          <a:r>
            <a:rPr lang="es-ES" altLang="zh-CN" sz="4200" kern="1200"/>
            <a:t>PO SYNC</a:t>
          </a:r>
          <a:endParaRPr lang="zh-CN" altLang="en-US" sz="4200" kern="1200"/>
        </a:p>
      </dsp:txBody>
      <dsp:txXfrm>
        <a:off x="2933606" y="2773237"/>
        <a:ext cx="1384487" cy="1384487"/>
      </dsp:txXfrm>
    </dsp:sp>
    <dsp:sp modelId="{B849A6F3-9933-4C36-AF65-6098308CBC3C}">
      <dsp:nvSpPr>
        <dsp:cNvPr id="0" name=""/>
        <dsp:cNvSpPr/>
      </dsp:nvSpPr>
      <dsp:spPr>
        <a:xfrm rot="12900000">
          <a:off x="1249879" y="2098485"/>
          <a:ext cx="1644330" cy="558018"/>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468535" y="1161895"/>
          <a:ext cx="1860061" cy="148804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488950">
            <a:lnSpc>
              <a:spcPct val="100000"/>
            </a:lnSpc>
            <a:spcBef>
              <a:spcPct val="0"/>
            </a:spcBef>
            <a:spcAft>
              <a:spcPct val="35000"/>
            </a:spcAft>
          </a:pPr>
          <a:r>
            <a:rPr lang="es-ES" altLang="zh-CN" sz="1100" kern="1200"/>
            <a:t>Qué es?</a:t>
          </a:r>
        </a:p>
        <a:p>
          <a:pPr lvl="0" algn="ctr" defTabSz="488950">
            <a:lnSpc>
              <a:spcPct val="100000"/>
            </a:lnSpc>
            <a:spcBef>
              <a:spcPct val="0"/>
            </a:spcBef>
            <a:spcAft>
              <a:spcPct val="35000"/>
            </a:spcAft>
          </a:pPr>
          <a:r>
            <a:rPr lang="es-ES" altLang="zh-CN" sz="1100" kern="1200"/>
            <a:t>Es una reunión de sincronización de los PO,  en la cual se revisa a nivel de  negocio el avance de los proyectos de cada equipo ágil.    </a:t>
          </a:r>
          <a:endParaRPr lang="zh-CN" altLang="en-US" sz="1100" kern="1200"/>
        </a:p>
      </dsp:txBody>
      <dsp:txXfrm>
        <a:off x="512118" y="1205478"/>
        <a:ext cx="1772895" cy="1400882"/>
      </dsp:txXfrm>
    </dsp:sp>
    <dsp:sp modelId="{8A478794-BDE0-4AD6-9479-89CDBFC37EB7}">
      <dsp:nvSpPr>
        <dsp:cNvPr id="0" name=""/>
        <dsp:cNvSpPr/>
      </dsp:nvSpPr>
      <dsp:spPr>
        <a:xfrm rot="16200000">
          <a:off x="2803684" y="1289625"/>
          <a:ext cx="1644330" cy="558018"/>
        </a:xfrm>
        <a:prstGeom prst="lef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2695819" y="2444"/>
          <a:ext cx="1860061" cy="1488048"/>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488950">
            <a:lnSpc>
              <a:spcPct val="100000"/>
            </a:lnSpc>
            <a:spcBef>
              <a:spcPct val="0"/>
            </a:spcBef>
            <a:spcAft>
              <a:spcPct val="35000"/>
            </a:spcAft>
          </a:pPr>
          <a:r>
            <a:rPr lang="es-ES" altLang="zh-CN" sz="1100" kern="1200"/>
            <a:t>Objetivo</a:t>
          </a:r>
        </a:p>
        <a:p>
          <a:pPr lvl="0" algn="ctr" defTabSz="488950">
            <a:lnSpc>
              <a:spcPct val="100000"/>
            </a:lnSpc>
            <a:spcBef>
              <a:spcPct val="0"/>
            </a:spcBef>
            <a:spcAft>
              <a:spcPct val="35000"/>
            </a:spcAft>
          </a:pPr>
          <a:r>
            <a:rPr lang="es-ES" altLang="zh-CN" sz="1100" kern="1200"/>
            <a:t>Validar el progreso de los equipos Y/o tren ágil, con respecto al cumplimiento de los objetivos trazados para el PI .</a:t>
          </a:r>
        </a:p>
      </dsp:txBody>
      <dsp:txXfrm>
        <a:off x="2739402" y="46027"/>
        <a:ext cx="1772895" cy="1400882"/>
      </dsp:txXfrm>
    </dsp:sp>
    <dsp:sp modelId="{D0718308-59AC-43E6-A882-4828EE4494C2}">
      <dsp:nvSpPr>
        <dsp:cNvPr id="0" name=""/>
        <dsp:cNvSpPr/>
      </dsp:nvSpPr>
      <dsp:spPr>
        <a:xfrm rot="19500000">
          <a:off x="4357490" y="2098485"/>
          <a:ext cx="1644330" cy="558018"/>
        </a:xfrm>
        <a:prstGeom prst="lef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4923103" y="1161895"/>
          <a:ext cx="1860061" cy="1488048"/>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488950">
            <a:lnSpc>
              <a:spcPct val="100000"/>
            </a:lnSpc>
            <a:spcBef>
              <a:spcPct val="0"/>
            </a:spcBef>
            <a:spcAft>
              <a:spcPct val="35000"/>
            </a:spcAft>
          </a:pPr>
          <a:r>
            <a:rPr lang="es-ES" altLang="zh-CN" sz="1100" kern="1200"/>
            <a:t>Quién participa?</a:t>
          </a:r>
          <a:endParaRPr lang="zh-CN" altLang="en-US" sz="1100" kern="1200"/>
        </a:p>
        <a:p>
          <a:pPr lvl="0" algn="ctr" defTabSz="488950">
            <a:lnSpc>
              <a:spcPct val="100000"/>
            </a:lnSpc>
            <a:spcBef>
              <a:spcPct val="0"/>
            </a:spcBef>
            <a:spcAft>
              <a:spcPct val="35000"/>
            </a:spcAft>
          </a:pPr>
          <a:r>
            <a:rPr lang="es-ES" altLang="zh-CN" sz="1100" kern="1200"/>
            <a:t>Los Prodcut Owners,  gerentes de producto,  Product Manager. </a:t>
          </a:r>
        </a:p>
      </dsp:txBody>
      <dsp:txXfrm>
        <a:off x="4966686" y="1205478"/>
        <a:ext cx="1772895" cy="1400882"/>
      </dsp:txXfrm>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30/11/2018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30/11/2018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30/11/2018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30/11/2018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30/11/2018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30/11/2018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30/11/2018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30/11/2018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30/11/2018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30/11/2018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30/11/2018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30/11/2018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30/11/2018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30/11/2018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30/11/2018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30/11/2018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30/11/2018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30/11/2018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30/11/2018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30/11/2018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4.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30/11/2018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30/11/2018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30/11/2018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0"/>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45.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4" Type="http://schemas.openxmlformats.org/officeDocument/2006/relationships/image" Target="../media/image46.wmf"/></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9.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0.pn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1.png"/><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9.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1.png"/><Relationship Id="rId21" Type="http://schemas.openxmlformats.org/officeDocument/2006/relationships/image" Target="../media/image38.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20.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1.png"/><Relationship Id="rId5" Type="http://schemas.openxmlformats.org/officeDocument/2006/relationships/image" Target="../media/image23.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8.png"/><Relationship Id="rId19"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27.png"/><Relationship Id="rId14" Type="http://schemas.microsoft.com/office/2007/relationships/hdphoto" Target="../media/hdphoto1.wdp"/><Relationship Id="rId22"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249608" cy="369332"/>
          </a:xfrm>
          <a:prstGeom prst="rect">
            <a:avLst/>
          </a:prstGeom>
        </p:spPr>
        <p:txBody>
          <a:bodyPr wrap="none">
            <a:spAutoFit/>
          </a:bodyPr>
          <a:lstStyle/>
          <a:p>
            <a:r>
              <a:rPr lang="es-ES" altLang="en-US" dirty="0">
                <a:solidFill>
                  <a:schemeClr val="accent1">
                    <a:lumMod val="75000"/>
                  </a:schemeClr>
                </a:solidFill>
              </a:rPr>
              <a:t>21</a:t>
            </a:r>
            <a:r>
              <a:rPr lang="en-US" dirty="0">
                <a:solidFill>
                  <a:schemeClr val="accent1">
                    <a:lumMod val="75000"/>
                  </a:schemeClr>
                </a:solidFill>
              </a:rPr>
              <a:t> de </a:t>
            </a:r>
            <a:r>
              <a:rPr lang="en-US" dirty="0" err="1">
                <a:solidFill>
                  <a:schemeClr val="accent1">
                    <a:lumMod val="75000"/>
                  </a:schemeClr>
                </a:solidFill>
              </a:rPr>
              <a:t>Noviembre</a:t>
            </a:r>
            <a:r>
              <a:rPr lang="en-US" dirty="0">
                <a:solidFill>
                  <a:schemeClr val="accent1">
                    <a:lumMod val="75000"/>
                  </a:schemeClr>
                </a:solidFill>
              </a:rPr>
              <a:t> de 2018  V1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 un PI </a:t>
            </a:r>
            <a:r>
              <a:rPr lang="es-ES" altLang="en-US" dirty="0" err="1"/>
              <a:t>Planning</a:t>
            </a:r>
            <a:r>
              <a:rPr lang="es-ES" altLang="en-US" dirty="0"/>
              <a:t>?</a:t>
            </a:r>
          </a:p>
        </p:txBody>
      </p:sp>
      <p:sp>
        <p:nvSpPr>
          <p:cNvPr id="9" name="Proceso alternativo 8"/>
          <p:cNvSpPr/>
          <p:nvPr/>
        </p:nvSpPr>
        <p:spPr>
          <a:xfrm>
            <a:off x="645795" y="3125470"/>
            <a:ext cx="2552700" cy="3058795"/>
          </a:xfrm>
          <a:prstGeom prst="flowChartAlternateProcess">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p>
          <a:p>
            <a:pPr algn="ctr"/>
            <a:endParaRPr lang="es-ES" altLang="en-US" dirty="0"/>
          </a:p>
        </p:txBody>
      </p:sp>
      <p:sp>
        <p:nvSpPr>
          <p:cNvPr id="10" name="Llamada de óvalo 9"/>
          <p:cNvSpPr/>
          <p:nvPr/>
        </p:nvSpPr>
        <p:spPr>
          <a:xfrm>
            <a:off x="4201160" y="1589405"/>
            <a:ext cx="2078355" cy="1047115"/>
          </a:xfrm>
          <a:prstGeom prst="wedgeEllipseCallou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3964305" y="3125470"/>
            <a:ext cx="2552700" cy="3058795"/>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PI </a:t>
            </a:r>
            <a:r>
              <a:rPr lang="es-ES" altLang="en-US" dirty="0" err="1">
                <a:solidFill>
                  <a:schemeClr val="tx1"/>
                </a:solidFill>
              </a:rPr>
              <a:t>Planning</a:t>
            </a:r>
            <a:r>
              <a:rPr lang="es-ES" altLang="en-US" dirty="0">
                <a:solidFill>
                  <a:schemeClr val="tx1"/>
                </a:solidFill>
              </a:rPr>
              <a:t> participan los siguientes Roles:</a:t>
            </a:r>
          </a:p>
          <a:p>
            <a:pPr marL="285750" indent="-285750">
              <a:buFont typeface="Wingdings" panose="05000000000000000000" charset="0"/>
              <a:buChar char=""/>
            </a:pPr>
            <a:r>
              <a:rPr lang="es-ES" altLang="en-US" dirty="0" err="1">
                <a:solidFill>
                  <a:schemeClr val="tx1"/>
                </a:solidFill>
              </a:rPr>
              <a:t>Bussiness</a:t>
            </a:r>
            <a:r>
              <a:rPr lang="es-ES" altLang="en-US" dirty="0">
                <a:solidFill>
                  <a:schemeClr val="tx1"/>
                </a:solidFill>
              </a:rPr>
              <a:t> Owner</a:t>
            </a:r>
          </a:p>
          <a:p>
            <a:pPr marL="285750" indent="-285750">
              <a:buFont typeface="Wingdings" panose="05000000000000000000" charset="0"/>
              <a:buChar char=""/>
            </a:pPr>
            <a:r>
              <a:rPr lang="es-ES" altLang="en-US" dirty="0">
                <a:solidFill>
                  <a:schemeClr val="tx1"/>
                </a:solidFill>
              </a:rPr>
              <a:t>RTE</a:t>
            </a:r>
          </a:p>
          <a:p>
            <a:pPr marL="285750" indent="-285750">
              <a:buFont typeface="Wingdings" panose="05000000000000000000" charset="0"/>
              <a:buChar char=""/>
            </a:pPr>
            <a:r>
              <a:rPr lang="es-ES" altLang="en-US" dirty="0">
                <a:solidFill>
                  <a:schemeClr val="tx1"/>
                </a:solidFill>
              </a:rPr>
              <a:t>PM (</a:t>
            </a:r>
            <a:r>
              <a:rPr lang="es-ES" altLang="en-US" dirty="0" err="1">
                <a:solidFill>
                  <a:schemeClr val="tx1"/>
                </a:solidFill>
              </a:rPr>
              <a:t>Product</a:t>
            </a:r>
            <a:r>
              <a:rPr lang="es-ES" altLang="en-US" dirty="0">
                <a:solidFill>
                  <a:schemeClr val="tx1"/>
                </a:solidFill>
              </a:rPr>
              <a:t> </a:t>
            </a:r>
            <a:r>
              <a:rPr lang="es-ES" altLang="en-US" dirty="0" err="1">
                <a:solidFill>
                  <a:schemeClr val="tx1"/>
                </a:solidFill>
              </a:rPr>
              <a:t>Managment</a:t>
            </a:r>
            <a:r>
              <a:rPr lang="es-ES" altLang="en-US" dirty="0">
                <a:solidFill>
                  <a:schemeClr val="tx1"/>
                </a:solidFill>
              </a:rPr>
              <a:t>)</a:t>
            </a:r>
          </a:p>
          <a:p>
            <a:pPr marL="285750" indent="-285750">
              <a:buFont typeface="Wingdings" panose="05000000000000000000" charset="0"/>
              <a:buChar char=""/>
            </a:pPr>
            <a:r>
              <a:rPr lang="es-ES" altLang="en-US" dirty="0" err="1">
                <a:solidFill>
                  <a:schemeClr val="tx1"/>
                </a:solidFill>
              </a:rPr>
              <a:t>System</a:t>
            </a:r>
            <a:r>
              <a:rPr lang="es-ES" altLang="en-US" dirty="0">
                <a:solidFill>
                  <a:schemeClr val="tx1"/>
                </a:solidFill>
              </a:rPr>
              <a:t> </a:t>
            </a:r>
            <a:r>
              <a:rPr lang="es-ES" altLang="en-US" dirty="0" err="1">
                <a:solidFill>
                  <a:schemeClr val="tx1"/>
                </a:solidFill>
              </a:rPr>
              <a:t>Architecture</a:t>
            </a:r>
            <a:endParaRPr lang="es-ES" altLang="en-US" dirty="0">
              <a:solidFill>
                <a:schemeClr val="tx1"/>
              </a:solidFill>
            </a:endParaRPr>
          </a:p>
          <a:p>
            <a:pPr marL="285750" indent="-285750">
              <a:buFont typeface="Wingdings" panose="05000000000000000000" charset="0"/>
              <a:buChar char=""/>
            </a:pPr>
            <a:r>
              <a:rPr lang="es-ES" altLang="en-US" dirty="0">
                <a:solidFill>
                  <a:schemeClr val="tx1"/>
                </a:solidFill>
              </a:rPr>
              <a:t>Agile </a:t>
            </a:r>
            <a:r>
              <a:rPr lang="es-ES" altLang="en-US" dirty="0" err="1">
                <a:solidFill>
                  <a:schemeClr val="tx1"/>
                </a:solidFill>
              </a:rPr>
              <a:t>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 - Objetivos</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dirty="0">
                <a:solidFill>
                  <a:srgbClr val="AD198D"/>
                </a:solidFill>
              </a:rPr>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p>
          <a:p>
            <a:pPr marL="742950" lvl="1" indent="-285750" algn="just">
              <a:buFont typeface="Wingdings" panose="05000000000000000000" charset="0"/>
              <a:buChar char=""/>
            </a:pPr>
            <a:r>
              <a:rPr lang="es-ES" altLang="en-US" dirty="0" err="1"/>
              <a:t>features</a:t>
            </a:r>
            <a:r>
              <a:rPr lang="es-ES" altLang="en-US" dirty="0"/>
              <a:t> comprometidos</a:t>
            </a:r>
          </a:p>
          <a:p>
            <a:pPr marL="742950" lvl="1" indent="-285750" algn="just">
              <a:buFont typeface="Wingdings" panose="05000000000000000000" charset="0"/>
              <a:buChar char=""/>
            </a:pPr>
            <a:r>
              <a:rPr lang="es-ES" altLang="en-US" dirty="0"/>
              <a:t>Dependencia entre equipos y features.</a:t>
            </a:r>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054" r:id="rId3" imgW="6515100" imgH="2095500" progId="Paint.Picture">
                  <p:embed/>
                </p:oleObj>
              </mc:Choice>
              <mc:Fallback>
                <p:oleObj r:id="rId3" imgW="6515100" imgH="2095500" progId="Paint.Picture">
                  <p:embed/>
                  <p:pic>
                    <p:nvPicPr>
                      <p:cNvPr id="0" name="Imagen 28"/>
                      <p:cNvPicPr/>
                      <p:nvPr/>
                    </p:nvPicPr>
                    <p:blipFill>
                      <a:blip r:embed="rId4"/>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a nivel de equipo- SAFE: PI Planning - Agenda</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078"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3200" b="1" dirty="0">
                <a:solidFill>
                  <a:srgbClr val="AD198D"/>
                </a:solidFill>
                <a:sym typeface="+mn-ea"/>
              </a:rPr>
              <a:t>Entradas y Salidas: PI Planning</a:t>
            </a:r>
            <a:endParaRPr lang="es-CO" sz="3200" b="1" dirty="0">
              <a:solidFill>
                <a:srgbClr val="AD198D"/>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857604" y="3161276"/>
            <a:ext cx="2947905" cy="2245360"/>
          </a:xfrm>
          <a:prstGeom prst="rect">
            <a:avLst/>
          </a:prstGeom>
        </p:spPr>
        <p:txBody>
          <a:bodyPr wrap="square">
            <a:spAutoFit/>
          </a:bodyPr>
          <a:lstStyle/>
          <a:p>
            <a:r>
              <a:rPr lang="es-CO" sz="1400" b="1" dirty="0">
                <a:solidFill>
                  <a:schemeClr val="bg1"/>
                </a:solidFill>
                <a:latin typeface="Candara" panose="020E0502030303020204" pitchFamily="34" charset="0"/>
                <a:cs typeface="Arial" panose="020B0604020202020204" pitchFamily="34" charset="0"/>
              </a:rPr>
              <a:t>¿Quiénes son los Stakeholders?</a:t>
            </a:r>
          </a:p>
          <a:p>
            <a:r>
              <a:rPr lang="es-ES" sz="1400" dirty="0">
                <a:solidFill>
                  <a:schemeClr val="bg1"/>
                </a:solidFill>
                <a:latin typeface="Candara" panose="020E0502030303020204" pitchFamily="34" charset="0"/>
                <a:cs typeface="Arial" panose="020B0604020202020204" pitchFamily="34" charset="0"/>
              </a:rPr>
              <a:t>S</a:t>
            </a:r>
            <a:r>
              <a:rPr lang="es-CO" sz="1400" dirty="0">
                <a:solidFill>
                  <a:schemeClr val="bg1"/>
                </a:solidFill>
                <a:latin typeface="Candara" panose="020E0502030303020204" pitchFamily="34" charset="0"/>
                <a:cs typeface="Arial" panose="020B0604020202020204" pitchFamily="34" charset="0"/>
              </a:rPr>
              <a:t>e refieren a toda las partes que puedan o no verse afectada por la iniciativa.</a:t>
            </a:r>
          </a:p>
          <a:p>
            <a:endParaRPr lang="es-CO" sz="1400" dirty="0">
              <a:solidFill>
                <a:schemeClr val="bg1"/>
              </a:solidFill>
              <a:latin typeface="Candara" panose="020E0502030303020204" pitchFamily="34" charset="0"/>
              <a:cs typeface="Arial" panose="020B0604020202020204" pitchFamily="34" charset="0"/>
            </a:endParaRPr>
          </a:p>
          <a:p>
            <a:r>
              <a:rPr lang="es-ES" sz="1400" dirty="0">
                <a:solidFill>
                  <a:schemeClr val="bg1"/>
                </a:solidFill>
                <a:latin typeface="Candara" panose="020E0502030303020204" pitchFamily="34" charset="0"/>
                <a:cs typeface="Arial" panose="020B0604020202020204" pitchFamily="34" charset="0"/>
              </a:rPr>
              <a:t>Los </a:t>
            </a:r>
            <a:r>
              <a:rPr lang="es-ES" sz="1400" dirty="0" err="1">
                <a:solidFill>
                  <a:schemeClr val="bg1"/>
                </a:solidFill>
                <a:latin typeface="Candara" panose="020E0502030303020204" pitchFamily="34" charset="0"/>
                <a:cs typeface="Arial" panose="020B0604020202020204" pitchFamily="34" charset="0"/>
              </a:rPr>
              <a:t>stakeholders</a:t>
            </a:r>
            <a:r>
              <a:rPr lang="es-ES" sz="1400" dirty="0">
                <a:solidFill>
                  <a:schemeClr val="bg1"/>
                </a:solidFill>
                <a:latin typeface="Candara" panose="020E0502030303020204" pitchFamily="34" charset="0"/>
                <a:cs typeface="Arial" panose="020B0604020202020204" pitchFamily="34" charset="0"/>
              </a:rPr>
              <a:t> pueden ser internos (colaboradores, gerentes, inversores, etc.) o externos (clientes, proveedores, distribuidores, gobierno, sociedad, etc.).</a:t>
            </a:r>
            <a:endParaRPr lang="es-CO" sz="1400" dirty="0">
              <a:solidFill>
                <a:schemeClr val="bg1"/>
              </a:solidFill>
              <a:latin typeface="Candara" panose="020E0502030303020204" pitchFamily="34" charset="0"/>
              <a:cs typeface="Arial" panose="020B0604020202020204" pitchFamily="34" charset="0"/>
            </a:endParaRPr>
          </a:p>
        </p:txBody>
      </p:sp>
      <p:sp>
        <p:nvSpPr>
          <p:cNvPr id="26" name="Rectángulo 25"/>
          <p:cNvSpPr/>
          <p:nvPr/>
        </p:nvSpPr>
        <p:spPr>
          <a:xfrm>
            <a:off x="8682995" y="2036619"/>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pic>
        <p:nvPicPr>
          <p:cNvPr id="36" name="Imagen 35"/>
          <p:cNvPicPr>
            <a:picLocks noChangeAspect="1"/>
          </p:cNvPicPr>
          <p:nvPr/>
        </p:nvPicPr>
        <p:blipFill>
          <a:blip r:embed="rId2" cstate="print">
            <a:duotone>
              <a:prstClr val="black"/>
              <a:srgbClr val="AD198D">
                <a:tint val="45000"/>
                <a:satMod val="400000"/>
              </a:srgbClr>
            </a:duotone>
            <a:extLst>
              <a:ext uri="{28A0092B-C50C-407E-A947-70E740481C1C}">
                <a14:useLocalDpi xmlns:a14="http://schemas.microsoft.com/office/drawing/2010/main" val="0"/>
              </a:ext>
            </a:extLst>
          </a:blip>
          <a:stretch>
            <a:fillRect/>
          </a:stretch>
        </p:blipFill>
        <p:spPr>
          <a:xfrm>
            <a:off x="10677543" y="5148701"/>
            <a:ext cx="949577" cy="949577"/>
          </a:xfrm>
          <a:prstGeom prst="rect">
            <a:avLst/>
          </a:prstGeom>
        </p:spPr>
      </p:pic>
      <p:sp>
        <p:nvSpPr>
          <p:cNvPr id="5" name="Pentágono 4"/>
          <p:cNvSpPr/>
          <p:nvPr/>
        </p:nvSpPr>
        <p:spPr>
          <a:xfrm>
            <a:off x="1129030" y="2217420"/>
            <a:ext cx="2125980"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Contexto del negocio</a:t>
            </a:r>
          </a:p>
        </p:txBody>
      </p:sp>
      <p:sp>
        <p:nvSpPr>
          <p:cNvPr id="6" name="Pentágono 5"/>
          <p:cNvSpPr/>
          <p:nvPr/>
        </p:nvSpPr>
        <p:spPr>
          <a:xfrm>
            <a:off x="1129030" y="311023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Propósito y Misión</a:t>
            </a:r>
          </a:p>
        </p:txBody>
      </p:sp>
      <p:sp>
        <p:nvSpPr>
          <p:cNvPr id="7" name="Pentágono 6"/>
          <p:cNvSpPr/>
          <p:nvPr/>
        </p:nvSpPr>
        <p:spPr>
          <a:xfrm>
            <a:off x="1129030" y="418592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Feature</a:t>
            </a:r>
          </a:p>
        </p:txBody>
      </p:sp>
      <p:sp>
        <p:nvSpPr>
          <p:cNvPr id="9" name="Rombo 8"/>
          <p:cNvSpPr/>
          <p:nvPr/>
        </p:nvSpPr>
        <p:spPr>
          <a:xfrm>
            <a:off x="3990975" y="2340610"/>
            <a:ext cx="3207385" cy="2176780"/>
          </a:xfrm>
          <a:prstGeom prst="diamond">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PI  PLANNING</a:t>
            </a:r>
          </a:p>
        </p:txBody>
      </p:sp>
      <p:sp>
        <p:nvSpPr>
          <p:cNvPr id="10" name="Pentágono 9"/>
          <p:cNvSpPr/>
          <p:nvPr/>
        </p:nvSpPr>
        <p:spPr>
          <a:xfrm>
            <a:off x="7818120" y="22174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PI</a:t>
            </a:r>
          </a:p>
        </p:txBody>
      </p:sp>
      <p:sp>
        <p:nvSpPr>
          <p:cNvPr id="12" name="Pentágono 11"/>
          <p:cNvSpPr/>
          <p:nvPr/>
        </p:nvSpPr>
        <p:spPr>
          <a:xfrm>
            <a:off x="7818120" y="311023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Program Board</a:t>
            </a:r>
          </a:p>
        </p:txBody>
      </p:sp>
      <p:sp>
        <p:nvSpPr>
          <p:cNvPr id="14" name="Pentágono 13"/>
          <p:cNvSpPr/>
          <p:nvPr/>
        </p:nvSpPr>
        <p:spPr>
          <a:xfrm>
            <a:off x="7818120" y="41859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Plan de trabajo</a:t>
            </a:r>
          </a:p>
        </p:txBody>
      </p:sp>
      <p:sp>
        <p:nvSpPr>
          <p:cNvPr id="15" name="Rectángulo 14"/>
          <p:cNvSpPr/>
          <p:nvPr/>
        </p:nvSpPr>
        <p:spPr>
          <a:xfrm>
            <a:off x="857885" y="5148580"/>
            <a:ext cx="2214880" cy="521970"/>
          </a:xfrm>
          <a:prstGeom prst="rect">
            <a:avLst/>
          </a:prstGeom>
          <a:noFill/>
          <a:ln>
            <a:noFill/>
          </a:ln>
        </p:spPr>
        <p:txBody>
          <a:bodyPr wrap="square" rtlCol="0" anchor="t">
            <a:spAutoFit/>
          </a:bodyPr>
          <a:lstStyle/>
          <a:p>
            <a:pPr algn="ctr"/>
            <a:r>
              <a:rPr lang="es-ES" altLang="en-US" sz="2800" b="1">
                <a:solidFill>
                  <a:schemeClr val="bg2"/>
                </a:solidFill>
                <a:effectLst>
                  <a:innerShdw blurRad="63500" dist="50800" dir="13500000">
                    <a:srgbClr val="000000">
                      <a:alpha val="50000"/>
                    </a:srgbClr>
                  </a:innerShdw>
                </a:effectLst>
              </a:rPr>
              <a:t>Entradas</a:t>
            </a:r>
          </a:p>
        </p:txBody>
      </p:sp>
      <p:sp>
        <p:nvSpPr>
          <p:cNvPr id="19" name="Rectángulo 18"/>
          <p:cNvSpPr/>
          <p:nvPr/>
        </p:nvSpPr>
        <p:spPr>
          <a:xfrm>
            <a:off x="7613015" y="5148580"/>
            <a:ext cx="2214880" cy="521970"/>
          </a:xfrm>
          <a:prstGeom prst="rect">
            <a:avLst/>
          </a:prstGeom>
          <a:noFill/>
          <a:ln>
            <a:noFill/>
          </a:ln>
        </p:spPr>
        <p:txBody>
          <a:bodyPr wrap="square" rtlCol="0" anchor="t">
            <a:spAutoFit/>
          </a:bodyPr>
          <a:lstStyle/>
          <a:p>
            <a:pPr algn="ctr"/>
            <a:r>
              <a:rPr lang="es-ES" altLang="en-US" sz="2800" b="1">
                <a:solidFill>
                  <a:schemeClr val="bg2"/>
                </a:solidFill>
                <a:effectLst>
                  <a:innerShdw blurRad="63500" dist="50800" dir="13500000">
                    <a:srgbClr val="000000">
                      <a:alpha val="50000"/>
                    </a:srgbClr>
                  </a:innerShdw>
                </a:effectLst>
              </a:rPr>
              <a:t>Salidas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Refinamiento de </a:t>
            </a:r>
            <a:r>
              <a:rPr lang="es-ES" b="1" dirty="0" smtClean="0">
                <a:solidFill>
                  <a:srgbClr val="AD198D"/>
                </a:solidFill>
                <a:sym typeface="+mn-ea"/>
              </a:rPr>
              <a:t>Historias </a:t>
            </a:r>
            <a:r>
              <a:rPr lang="es-ES" b="1" dirty="0">
                <a:solidFill>
                  <a:srgbClr val="AD198D"/>
                </a:solidFill>
                <a:sym typeface="+mn-ea"/>
              </a:rPr>
              <a:t>(MPV)</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LLamada de flecha derecha 2"/>
          <p:cNvSpPr/>
          <p:nvPr/>
        </p:nvSpPr>
        <p:spPr>
          <a:xfrm>
            <a:off x="645795" y="226441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p:txBody>
      </p:sp>
      <p:sp>
        <p:nvSpPr>
          <p:cNvPr id="7" name="Proceso 6"/>
          <p:cNvSpPr/>
          <p:nvPr/>
        </p:nvSpPr>
        <p:spPr>
          <a:xfrm>
            <a:off x="2625725" y="1852295"/>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p>
        </p:txBody>
      </p:sp>
      <p:sp>
        <p:nvSpPr>
          <p:cNvPr id="8" name="LLamada de flecha derecha 7"/>
          <p:cNvSpPr/>
          <p:nvPr/>
        </p:nvSpPr>
        <p:spPr>
          <a:xfrm>
            <a:off x="645795" y="418338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Quién Participa?</a:t>
            </a:r>
          </a:p>
        </p:txBody>
      </p:sp>
      <p:sp>
        <p:nvSpPr>
          <p:cNvPr id="13" name="Proceso 12"/>
          <p:cNvSpPr/>
          <p:nvPr/>
        </p:nvSpPr>
        <p:spPr>
          <a:xfrm>
            <a:off x="2625725" y="3732530"/>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Debe participar todo el equipo Agil. En el caso que sea necesario invitar alguien que no sea parte del equipo, como por ejemplo stakeholders, areas transversales, entre otros es valido hacerlo.</a:t>
            </a:r>
          </a:p>
        </p:txBody>
      </p:sp>
      <p:sp>
        <p:nvSpPr>
          <p:cNvPr id="14" name="Estrella de 8 puntas 13"/>
          <p:cNvSpPr/>
          <p:nvPr/>
        </p:nvSpPr>
        <p:spPr>
          <a:xfrm>
            <a:off x="6638925" y="1969135"/>
            <a:ext cx="4199651" cy="3617933"/>
          </a:xfrm>
          <a:prstGeom prst="star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solidFill>
                  <a:schemeClr val="tx1"/>
                </a:solidFill>
              </a:rPr>
              <a:t>Objetivo </a:t>
            </a:r>
          </a:p>
          <a:p>
            <a:pPr algn="ctr"/>
            <a:endParaRPr lang="es-ES" altLang="en-US" sz="1600" dirty="0">
              <a:solidFill>
                <a:schemeClr val="tx1"/>
              </a:solidFill>
            </a:endParaRPr>
          </a:p>
          <a:p>
            <a:pPr algn="ctr"/>
            <a:r>
              <a:rPr lang="es-ES" altLang="en-US" sz="1600" dirty="0">
                <a:solidFill>
                  <a:schemeClr val="tx1"/>
                </a:solidFill>
              </a:rPr>
              <a:t>Detallar HU que son candidatas para ser </a:t>
            </a:r>
            <a:r>
              <a:rPr lang="es-ES" altLang="en-US" sz="1600" b="1" i="1" dirty="0">
                <a:solidFill>
                  <a:schemeClr val="tx1"/>
                </a:solidFill>
              </a:rPr>
              <a:t>implementadas</a:t>
            </a:r>
            <a:r>
              <a:rPr lang="es-ES" altLang="en-US" sz="1600" dirty="0">
                <a:solidFill>
                  <a:schemeClr val="tx1"/>
                </a:solidFill>
              </a:rPr>
              <a:t> en la siguiente </a:t>
            </a:r>
            <a:r>
              <a:rPr lang="es-ES" altLang="en-US" sz="1600" b="1" i="1" dirty="0">
                <a:solidFill>
                  <a:schemeClr val="tx1"/>
                </a:solidFill>
              </a:rPr>
              <a:t>iteración</a:t>
            </a:r>
            <a:r>
              <a:rPr lang="es-ES" altLang="en-US" sz="1600" dirty="0">
                <a:solidFill>
                  <a:schemeClr val="tx1"/>
                </a:solidFill>
              </a:rPr>
              <a:t>. Identificando, riesgos, dependencias, impedimentos y viabilidad técnica para su construcción.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Refinamiento de Historias (MPV)</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Óvalo 8"/>
          <p:cNvSpPr/>
          <p:nvPr/>
        </p:nvSpPr>
        <p:spPr>
          <a:xfrm>
            <a:off x="4859655" y="3125470"/>
            <a:ext cx="2029460" cy="15220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Refinamiento</a:t>
            </a:r>
          </a:p>
        </p:txBody>
      </p:sp>
      <p:sp>
        <p:nvSpPr>
          <p:cNvPr id="10" name="Óvalo 9"/>
          <p:cNvSpPr/>
          <p:nvPr/>
        </p:nvSpPr>
        <p:spPr>
          <a:xfrm>
            <a:off x="1419225" y="2099945"/>
            <a:ext cx="2029460" cy="152209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HU Priorizadas</a:t>
            </a:r>
          </a:p>
        </p:txBody>
      </p:sp>
      <p:sp>
        <p:nvSpPr>
          <p:cNvPr id="12" name="Óvalo 11"/>
          <p:cNvSpPr/>
          <p:nvPr/>
        </p:nvSpPr>
        <p:spPr>
          <a:xfrm>
            <a:off x="1419225" y="3832860"/>
            <a:ext cx="2029460" cy="15220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p>
        </p:txBody>
      </p:sp>
      <p:sp>
        <p:nvSpPr>
          <p:cNvPr id="17" name="Flecha curvada hacia abajo 16"/>
          <p:cNvSpPr/>
          <p:nvPr/>
        </p:nvSpPr>
        <p:spPr>
          <a:xfrm rot="600000">
            <a:off x="3448685" y="2257425"/>
            <a:ext cx="2078355" cy="1092835"/>
          </a:xfrm>
          <a:prstGeom prst="curved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olidFill>
                <a:schemeClr val="tx1"/>
              </a:solidFill>
            </a:endParaRPr>
          </a:p>
        </p:txBody>
      </p:sp>
      <p:sp>
        <p:nvSpPr>
          <p:cNvPr id="18" name="Flecha curvada hacia arriba 17"/>
          <p:cNvSpPr/>
          <p:nvPr/>
        </p:nvSpPr>
        <p:spPr>
          <a:xfrm rot="21000000">
            <a:off x="3467100" y="4382770"/>
            <a:ext cx="1769745" cy="840740"/>
          </a:xfrm>
          <a:prstGeom prst="curved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19" name="Óvalo 18"/>
          <p:cNvSpPr/>
          <p:nvPr/>
        </p:nvSpPr>
        <p:spPr>
          <a:xfrm>
            <a:off x="7928610" y="1397635"/>
            <a:ext cx="2193290" cy="152209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HU Refinadas</a:t>
            </a:r>
          </a:p>
        </p:txBody>
      </p:sp>
      <p:sp>
        <p:nvSpPr>
          <p:cNvPr id="20" name="Óvalo 19"/>
          <p:cNvSpPr/>
          <p:nvPr/>
        </p:nvSpPr>
        <p:spPr>
          <a:xfrm>
            <a:off x="7928610" y="2919730"/>
            <a:ext cx="2193290" cy="152209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Dependencias</a:t>
            </a:r>
          </a:p>
        </p:txBody>
      </p:sp>
      <p:sp>
        <p:nvSpPr>
          <p:cNvPr id="21" name="Óvalo 20"/>
          <p:cNvSpPr/>
          <p:nvPr/>
        </p:nvSpPr>
        <p:spPr>
          <a:xfrm>
            <a:off x="7928610" y="4441825"/>
            <a:ext cx="2193290" cy="1522095"/>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 Impedimentos</a:t>
            </a:r>
          </a:p>
        </p:txBody>
      </p:sp>
      <p:sp>
        <p:nvSpPr>
          <p:cNvPr id="27" name="Cuadro de texto 26"/>
          <p:cNvSpPr txBox="1"/>
          <p:nvPr/>
        </p:nvSpPr>
        <p:spPr>
          <a:xfrm rot="16200000">
            <a:off x="-248285" y="3533140"/>
            <a:ext cx="201930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sym typeface="+mn-ea"/>
              </a:rPr>
              <a:t>Entradas</a:t>
            </a:r>
            <a:endParaRPr lang="es-ES" altLang="en-US" sz="4000" b="1">
              <a:gradFill>
                <a:gsLst>
                  <a:gs pos="21000">
                    <a:srgbClr val="53575C"/>
                  </a:gs>
                  <a:gs pos="88000">
                    <a:srgbClr val="C5C7CA"/>
                  </a:gs>
                </a:gsLst>
                <a:lin ang="5400000"/>
              </a:gradFill>
              <a:effectLst/>
            </a:endParaRPr>
          </a:p>
        </p:txBody>
      </p:sp>
      <p:sp>
        <p:nvSpPr>
          <p:cNvPr id="28" name="Cuadro de texto 27"/>
          <p:cNvSpPr txBox="1"/>
          <p:nvPr/>
        </p:nvSpPr>
        <p:spPr>
          <a:xfrm rot="16200000">
            <a:off x="10072370" y="3347720"/>
            <a:ext cx="164846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rPr>
              <a:t>Salidas</a:t>
            </a:r>
          </a:p>
        </p:txBody>
      </p:sp>
      <p:sp>
        <p:nvSpPr>
          <p:cNvPr id="30" name="Flecha doblada 29"/>
          <p:cNvSpPr/>
          <p:nvPr/>
        </p:nvSpPr>
        <p:spPr>
          <a:xfrm>
            <a:off x="6603365" y="2271395"/>
            <a:ext cx="1325245" cy="1064260"/>
          </a:xfrm>
          <a:prstGeom prst="ben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1" name="Flecha derecha 30"/>
          <p:cNvSpPr/>
          <p:nvPr/>
        </p:nvSpPr>
        <p:spPr>
          <a:xfrm>
            <a:off x="6954520" y="3649345"/>
            <a:ext cx="998220" cy="47434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4" name="Flecha doblada 33"/>
          <p:cNvSpPr/>
          <p:nvPr/>
        </p:nvSpPr>
        <p:spPr>
          <a:xfrm flipV="1">
            <a:off x="6603365" y="4235450"/>
            <a:ext cx="1349375" cy="784225"/>
          </a:xfrm>
          <a:prstGeom prst="bentArrow">
            <a:avLst>
              <a:gd name="adj1" fmla="val 25000"/>
              <a:gd name="adj2" fmla="val 23893"/>
              <a:gd name="adj3" fmla="val 25000"/>
              <a:gd name="adj4" fmla="val 43750"/>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5" name="Cuadro de texto 34"/>
          <p:cNvSpPr txBox="1"/>
          <p:nvPr/>
        </p:nvSpPr>
        <p:spPr>
          <a:xfrm>
            <a:off x="321846" y="6061703"/>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Iteración.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Diagrama 2"/>
          <p:cNvGraphicFramePr/>
          <p:nvPr/>
        </p:nvGraphicFramePr>
        <p:xfrm>
          <a:off x="1492885" y="1691640"/>
          <a:ext cx="8976995" cy="4592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Iteracion.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2032000" y="1798955"/>
          <a:ext cx="7195820" cy="4191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p:cNvSpPr/>
          <p:nvPr/>
        </p:nvSpPr>
        <p:spPr>
          <a:xfrm>
            <a:off x="2032000" y="169100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7" name="Rectángulo 6"/>
          <p:cNvSpPr/>
          <p:nvPr/>
        </p:nvSpPr>
        <p:spPr>
          <a:xfrm>
            <a:off x="7393940" y="169100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8" name="Cuadro de texto 7"/>
          <p:cNvSpPr txBox="1"/>
          <p:nvPr/>
        </p:nvSpPr>
        <p:spPr>
          <a:xfrm>
            <a:off x="780098" y="5990590"/>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Cheurón 8"/>
          <p:cNvSpPr/>
          <p:nvPr/>
        </p:nvSpPr>
        <p:spPr>
          <a:xfrm rot="5400000">
            <a:off x="3281680" y="1904365"/>
            <a:ext cx="1898015" cy="14719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Cuadro de texto 9"/>
          <p:cNvSpPr txBox="1"/>
          <p:nvPr/>
        </p:nvSpPr>
        <p:spPr>
          <a:xfrm>
            <a:off x="3707765" y="2618105"/>
            <a:ext cx="1047115" cy="368300"/>
          </a:xfrm>
          <a:prstGeom prst="rect">
            <a:avLst/>
          </a:prstGeom>
          <a:noFill/>
        </p:spPr>
        <p:txBody>
          <a:bodyPr wrap="square" rtlCol="0">
            <a:spAutoFit/>
          </a:bodyPr>
          <a:lstStyle/>
          <a:p>
            <a:pPr algn="just"/>
            <a:r>
              <a:rPr lang="es-ES" altLang="en-US" dirty="0"/>
              <a:t>Qué es?</a:t>
            </a:r>
          </a:p>
        </p:txBody>
      </p:sp>
      <p:sp>
        <p:nvSpPr>
          <p:cNvPr id="12" name="Cheurón 11"/>
          <p:cNvSpPr/>
          <p:nvPr/>
        </p:nvSpPr>
        <p:spPr>
          <a:xfrm rot="5400000">
            <a:off x="3281680" y="3357245"/>
            <a:ext cx="1898015" cy="147193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3707765" y="3909060"/>
            <a:ext cx="1047115" cy="368300"/>
          </a:xfrm>
          <a:prstGeom prst="rect">
            <a:avLst/>
          </a:prstGeom>
          <a:noFill/>
        </p:spPr>
        <p:txBody>
          <a:bodyPr wrap="square" rtlCol="0">
            <a:spAutoFit/>
          </a:bodyPr>
          <a:lstStyle/>
          <a:p>
            <a:pPr algn="just"/>
            <a:r>
              <a:rPr lang="es-ES" altLang="en-US"/>
              <a:t>Objetivo</a:t>
            </a:r>
          </a:p>
        </p:txBody>
      </p:sp>
      <p:sp>
        <p:nvSpPr>
          <p:cNvPr id="14" name="Cheurón 13"/>
          <p:cNvSpPr/>
          <p:nvPr/>
        </p:nvSpPr>
        <p:spPr>
          <a:xfrm rot="5400000">
            <a:off x="3282315" y="4874895"/>
            <a:ext cx="1898015" cy="1471930"/>
          </a:xfrm>
          <a:prstGeom prst="chevr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5" name="Cuadro de texto 14"/>
          <p:cNvSpPr txBox="1"/>
          <p:nvPr/>
        </p:nvSpPr>
        <p:spPr>
          <a:xfrm>
            <a:off x="3609975" y="5410835"/>
            <a:ext cx="1144905" cy="584775"/>
          </a:xfrm>
          <a:prstGeom prst="rect">
            <a:avLst/>
          </a:prstGeom>
          <a:noFill/>
        </p:spPr>
        <p:txBody>
          <a:bodyPr wrap="square" rtlCol="0">
            <a:spAutoFit/>
          </a:bodyPr>
          <a:lstStyle/>
          <a:p>
            <a:pPr algn="just"/>
            <a:r>
              <a:rPr lang="es-ES" altLang="en-US" sz="1600" dirty="0"/>
              <a:t>Quienes  participan?</a:t>
            </a:r>
          </a:p>
        </p:txBody>
      </p:sp>
      <p:sp>
        <p:nvSpPr>
          <p:cNvPr id="16" name="Proceso 15"/>
          <p:cNvSpPr/>
          <p:nvPr/>
        </p:nvSpPr>
        <p:spPr>
          <a:xfrm>
            <a:off x="5154295" y="1692275"/>
            <a:ext cx="4942205" cy="1089660"/>
          </a:xfrm>
          <a:prstGeom prst="flowChart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p>
        </p:txBody>
      </p:sp>
      <p:sp>
        <p:nvSpPr>
          <p:cNvPr id="18" name="Proceso 17"/>
          <p:cNvSpPr/>
          <p:nvPr/>
        </p:nvSpPr>
        <p:spPr>
          <a:xfrm>
            <a:off x="5154295" y="3144520"/>
            <a:ext cx="4942205" cy="1132205"/>
          </a:xfrm>
          <a:prstGeom prst="flowChart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p>
        </p:txBody>
      </p:sp>
      <p:sp>
        <p:nvSpPr>
          <p:cNvPr id="19" name="Proceso 18"/>
          <p:cNvSpPr/>
          <p:nvPr/>
        </p:nvSpPr>
        <p:spPr>
          <a:xfrm>
            <a:off x="5154295" y="4662170"/>
            <a:ext cx="4942205" cy="1132205"/>
          </a:xfrm>
          <a:prstGeom prst="flowChart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En este evento deben participar, el equipo ágil en su totalidad.</a:t>
            </a:r>
          </a:p>
        </p:txBody>
      </p:sp>
      <p:pic>
        <p:nvPicPr>
          <p:cNvPr id="21" name="Marcador de posición de contenido 5"/>
          <p:cNvPicPr>
            <a:picLocks noGrp="1" noChangeAspect="1"/>
          </p:cNvPicPr>
          <p:nvPr>
            <p:ph idx="1"/>
          </p:nvPr>
        </p:nvPicPr>
        <p:blipFill>
          <a:blip r:embed="rId2"/>
          <a:stretch>
            <a:fillRect/>
          </a:stretch>
        </p:blipFill>
        <p:spPr>
          <a:xfrm>
            <a:off x="389890" y="2277110"/>
            <a:ext cx="2878455" cy="22459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LLamada de flecha derecha 20"/>
          <p:cNvSpPr/>
          <p:nvPr/>
        </p:nvSpPr>
        <p:spPr>
          <a:xfrm>
            <a:off x="1546225" y="1525905"/>
            <a:ext cx="2045970" cy="90106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del Program PI</a:t>
            </a:r>
          </a:p>
        </p:txBody>
      </p:sp>
      <p:sp>
        <p:nvSpPr>
          <p:cNvPr id="22" name="LLamada de flecha derecha 21"/>
          <p:cNvSpPr/>
          <p:nvPr/>
        </p:nvSpPr>
        <p:spPr>
          <a:xfrm>
            <a:off x="1546225" y="25927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HU</a:t>
            </a:r>
          </a:p>
        </p:txBody>
      </p:sp>
      <p:sp>
        <p:nvSpPr>
          <p:cNvPr id="23" name="LLamada de flecha derecha 22"/>
          <p:cNvSpPr/>
          <p:nvPr/>
        </p:nvSpPr>
        <p:spPr>
          <a:xfrm>
            <a:off x="1546225" y="367855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Capacidad del equipo</a:t>
            </a:r>
          </a:p>
        </p:txBody>
      </p:sp>
      <p:sp>
        <p:nvSpPr>
          <p:cNvPr id="24" name="LLamada de flecha derecha 23"/>
          <p:cNvSpPr/>
          <p:nvPr/>
        </p:nvSpPr>
        <p:spPr>
          <a:xfrm>
            <a:off x="1546225" y="47898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t>Planes de acción/ retrospectiva</a:t>
            </a:r>
          </a:p>
        </p:txBody>
      </p:sp>
      <p:sp>
        <p:nvSpPr>
          <p:cNvPr id="25" name="Proceso alternativo 24"/>
          <p:cNvSpPr/>
          <p:nvPr/>
        </p:nvSpPr>
        <p:spPr>
          <a:xfrm>
            <a:off x="4443095" y="2514600"/>
            <a:ext cx="3306445" cy="227520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Iteración</a:t>
            </a:r>
          </a:p>
        </p:txBody>
      </p:sp>
      <p:sp>
        <p:nvSpPr>
          <p:cNvPr id="26" name="LLamada de flecha izquierda 25"/>
          <p:cNvSpPr/>
          <p:nvPr/>
        </p:nvSpPr>
        <p:spPr>
          <a:xfrm>
            <a:off x="8722995" y="15259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p>
        </p:txBody>
      </p:sp>
      <p:sp>
        <p:nvSpPr>
          <p:cNvPr id="27" name="LLamada de flecha izquierda 26"/>
          <p:cNvSpPr/>
          <p:nvPr/>
        </p:nvSpPr>
        <p:spPr>
          <a:xfrm>
            <a:off x="8722995" y="25927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Estimación</a:t>
            </a:r>
          </a:p>
        </p:txBody>
      </p:sp>
      <p:sp>
        <p:nvSpPr>
          <p:cNvPr id="28" name="LLamada de flecha izquierda 27"/>
          <p:cNvSpPr/>
          <p:nvPr/>
        </p:nvSpPr>
        <p:spPr>
          <a:xfrm>
            <a:off x="8722995" y="367855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Tareas de HU</a:t>
            </a:r>
          </a:p>
        </p:txBody>
      </p:sp>
      <p:sp>
        <p:nvSpPr>
          <p:cNvPr id="29" name="LLamada de flecha izquierda 28"/>
          <p:cNvSpPr/>
          <p:nvPr/>
        </p:nvSpPr>
        <p:spPr>
          <a:xfrm>
            <a:off x="8722995" y="47898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dirty="0">
                <a:sym typeface="+mn-ea"/>
              </a:rPr>
              <a:t>Objetivo de la Iteración</a:t>
            </a:r>
          </a:p>
        </p:txBody>
      </p:sp>
      <p:sp>
        <p:nvSpPr>
          <p:cNvPr id="30" name="Cuadro de texto 29"/>
          <p:cNvSpPr txBox="1"/>
          <p:nvPr/>
        </p:nvSpPr>
        <p:spPr>
          <a:xfrm>
            <a:off x="1453515" y="6076892"/>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
        <p:nvSpPr>
          <p:cNvPr id="2" name="Rectángulo 1"/>
          <p:cNvSpPr/>
          <p:nvPr/>
        </p:nvSpPr>
        <p:spPr>
          <a:xfrm>
            <a:off x="1546225" y="5739130"/>
            <a:ext cx="128524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Entradas</a:t>
            </a:r>
          </a:p>
        </p:txBody>
      </p:sp>
      <p:sp>
        <p:nvSpPr>
          <p:cNvPr id="3" name="Rectángulo 2"/>
          <p:cNvSpPr/>
          <p:nvPr/>
        </p:nvSpPr>
        <p:spPr>
          <a:xfrm>
            <a:off x="9446895" y="5739130"/>
            <a:ext cx="106299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Salidas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a:t>Safe es un marco de trabajo de escalado agil a nivel corporacion,  basado en practicas lean y Ágil, permite  que las organizaciones a traves de la definicion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pic>
        <p:nvPicPr>
          <p:cNvPr id="9" name="Marcador de posición de contenido 8"/>
          <p:cNvPicPr>
            <a:picLocks noGrp="1" noChangeAspect="1"/>
          </p:cNvPicPr>
          <p:nvPr>
            <p:ph sz="half" idx="1"/>
          </p:nvPr>
        </p:nvPicPr>
        <p:blipFill>
          <a:blip r:embed="rId2"/>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5537200" y="3833495"/>
            <a:ext cx="5181600" cy="26612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838200" y="1691005"/>
          <a:ext cx="6394450" cy="4077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Marcador de posición de contenido 5"/>
          <p:cNvPicPr>
            <a:picLocks noGrp="1" noChangeAspect="1"/>
          </p:cNvPicPr>
          <p:nvPr>
            <p:ph idx="1"/>
          </p:nvPr>
        </p:nvPicPr>
        <p:blipFill>
          <a:blip r:embed="rId7"/>
          <a:stretch>
            <a:fillRect/>
          </a:stretch>
        </p:blipFill>
        <p:spPr>
          <a:xfrm>
            <a:off x="7841615" y="2729865"/>
            <a:ext cx="2857500" cy="2000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producir 5"/>
          <p:cNvSpPr/>
          <p:nvPr/>
        </p:nvSpPr>
        <p:spPr>
          <a:xfrm rot="10800000">
            <a:off x="1144270" y="175577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Cuadro de texto 6"/>
          <p:cNvSpPr txBox="1"/>
          <p:nvPr/>
        </p:nvSpPr>
        <p:spPr>
          <a:xfrm>
            <a:off x="1291590" y="1824355"/>
            <a:ext cx="1864995" cy="645160"/>
          </a:xfrm>
          <a:prstGeom prst="rect">
            <a:avLst/>
          </a:prstGeom>
          <a:noFill/>
        </p:spPr>
        <p:txBody>
          <a:bodyPr wrap="square" rtlCol="0">
            <a:spAutoFit/>
          </a:bodyPr>
          <a:lstStyle/>
          <a:p>
            <a:pPr algn="just"/>
            <a:r>
              <a:rPr lang="es-ES" altLang="en-US" sz="1800">
                <a:solidFill>
                  <a:schemeClr val="lt1"/>
                </a:solidFill>
              </a:rPr>
              <a:t>Incremento del producto</a:t>
            </a:r>
          </a:p>
        </p:txBody>
      </p:sp>
      <p:sp>
        <p:nvSpPr>
          <p:cNvPr id="8" name="Reproducir 7"/>
          <p:cNvSpPr/>
          <p:nvPr/>
        </p:nvSpPr>
        <p:spPr>
          <a:xfrm rot="10800000">
            <a:off x="114427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Cuadro de texto 8"/>
          <p:cNvSpPr txBox="1"/>
          <p:nvPr/>
        </p:nvSpPr>
        <p:spPr>
          <a:xfrm>
            <a:off x="1290320" y="2946400"/>
            <a:ext cx="1864995" cy="645160"/>
          </a:xfrm>
          <a:prstGeom prst="rect">
            <a:avLst/>
          </a:prstGeom>
          <a:noFill/>
        </p:spPr>
        <p:txBody>
          <a:bodyPr wrap="square" rtlCol="0">
            <a:spAutoFit/>
          </a:bodyPr>
          <a:lstStyle/>
          <a:p>
            <a:pPr algn="just"/>
            <a:r>
              <a:rPr lang="es-ES" altLang="en-US" sz="1800" dirty="0">
                <a:solidFill>
                  <a:schemeClr val="lt1"/>
                </a:solidFill>
              </a:rPr>
              <a:t>Objetivo de la Iteración</a:t>
            </a:r>
          </a:p>
        </p:txBody>
      </p:sp>
      <p:sp>
        <p:nvSpPr>
          <p:cNvPr id="10" name="Reproducir 9"/>
          <p:cNvSpPr/>
          <p:nvPr/>
        </p:nvSpPr>
        <p:spPr>
          <a:xfrm rot="10800000">
            <a:off x="1143635" y="403923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Cuadro de texto 11"/>
          <p:cNvSpPr txBox="1"/>
          <p:nvPr/>
        </p:nvSpPr>
        <p:spPr>
          <a:xfrm>
            <a:off x="1291590" y="4107815"/>
            <a:ext cx="1864995" cy="645160"/>
          </a:xfrm>
          <a:prstGeom prst="rect">
            <a:avLst/>
          </a:prstGeom>
          <a:noFill/>
        </p:spPr>
        <p:txBody>
          <a:bodyPr wrap="square" rtlCol="0">
            <a:spAutoFit/>
          </a:bodyPr>
          <a:lstStyle/>
          <a:p>
            <a:pPr algn="just"/>
            <a:r>
              <a:rPr lang="es-ES" altLang="en-US" sz="1800" dirty="0">
                <a:solidFill>
                  <a:schemeClr val="lt1"/>
                </a:solidFill>
              </a:rPr>
              <a:t>Informe de </a:t>
            </a:r>
            <a:r>
              <a:rPr lang="es-ES" altLang="en-US" sz="1800" dirty="0" err="1">
                <a:solidFill>
                  <a:schemeClr val="lt1"/>
                </a:solidFill>
              </a:rPr>
              <a:t>de</a:t>
            </a:r>
            <a:r>
              <a:rPr lang="es-ES" altLang="en-US" sz="1800" dirty="0">
                <a:solidFill>
                  <a:schemeClr val="lt1"/>
                </a:solidFill>
              </a:rPr>
              <a:t> la iteración</a:t>
            </a:r>
          </a:p>
        </p:txBody>
      </p:sp>
      <p:sp>
        <p:nvSpPr>
          <p:cNvPr id="13" name="Preparación 12"/>
          <p:cNvSpPr/>
          <p:nvPr/>
        </p:nvSpPr>
        <p:spPr>
          <a:xfrm>
            <a:off x="4541520" y="2762885"/>
            <a:ext cx="2814320" cy="1276350"/>
          </a:xfrm>
          <a:prstGeom prst="flowChartPrepara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b="1">
                <a:solidFill>
                  <a:schemeClr val="tx1"/>
                </a:solidFill>
              </a:rPr>
              <a:t>Iteration Review</a:t>
            </a:r>
          </a:p>
        </p:txBody>
      </p:sp>
      <p:sp>
        <p:nvSpPr>
          <p:cNvPr id="14" name="Reproducir 13"/>
          <p:cNvSpPr/>
          <p:nvPr/>
        </p:nvSpPr>
        <p:spPr>
          <a:xfrm>
            <a:off x="8308340" y="182435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00" dirty="0" err="1"/>
              <a:t>Feedback</a:t>
            </a:r>
            <a:r>
              <a:rPr lang="es-ES" altLang="en-US" sz="1700" dirty="0"/>
              <a:t> del incremento del producto</a:t>
            </a:r>
          </a:p>
        </p:txBody>
      </p:sp>
      <p:sp>
        <p:nvSpPr>
          <p:cNvPr id="15" name="Reproducir 14"/>
          <p:cNvSpPr/>
          <p:nvPr/>
        </p:nvSpPr>
        <p:spPr>
          <a:xfrm>
            <a:off x="830834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p>
        </p:txBody>
      </p:sp>
      <p:sp>
        <p:nvSpPr>
          <p:cNvPr id="16" name="Reproducir 15"/>
          <p:cNvSpPr/>
          <p:nvPr/>
        </p:nvSpPr>
        <p:spPr>
          <a:xfrm>
            <a:off x="8308340" y="410781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Incremento validado.</a:t>
            </a:r>
          </a:p>
        </p:txBody>
      </p:sp>
      <p:sp>
        <p:nvSpPr>
          <p:cNvPr id="17" name="Cuadro de texto 16"/>
          <p:cNvSpPr txBox="1"/>
          <p:nvPr/>
        </p:nvSpPr>
        <p:spPr>
          <a:xfrm>
            <a:off x="2910840" y="5084445"/>
            <a:ext cx="5662295" cy="1753235"/>
          </a:xfrm>
          <a:prstGeom prst="rect">
            <a:avLst/>
          </a:prstGeom>
          <a:noFill/>
        </p:spPr>
        <p:txBody>
          <a:bodyPr wrap="square" rtlCol="0">
            <a:spAutoFit/>
          </a:bodyPr>
          <a:lstStyle/>
          <a:p>
            <a:pPr algn="just"/>
            <a:r>
              <a:rPr lang="es-ES" altLang="en-US" b="1" dirty="0"/>
              <a:t>La  </a:t>
            </a:r>
            <a:r>
              <a:rPr lang="es-ES" altLang="en-US" b="1" dirty="0" err="1"/>
              <a:t>Iteration</a:t>
            </a:r>
            <a:r>
              <a:rPr lang="es-ES" altLang="en-US" b="1" dirty="0"/>
              <a:t> </a:t>
            </a:r>
            <a:r>
              <a:rPr lang="es-ES" altLang="en-US" b="1" dirty="0" err="1"/>
              <a:t>Review</a:t>
            </a:r>
            <a:r>
              <a:rPr lang="es-ES" altLang="en-US" b="1" dirty="0"/>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p>
        </p:txBody>
      </p:sp>
      <p:sp>
        <p:nvSpPr>
          <p:cNvPr id="2" name="Rectángulo 1"/>
          <p:cNvSpPr/>
          <p:nvPr/>
        </p:nvSpPr>
        <p:spPr>
          <a:xfrm>
            <a:off x="1391920" y="4827905"/>
            <a:ext cx="128524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Entradas</a:t>
            </a:r>
          </a:p>
        </p:txBody>
      </p:sp>
      <p:sp>
        <p:nvSpPr>
          <p:cNvPr id="3" name="Rectángulo 2"/>
          <p:cNvSpPr/>
          <p:nvPr/>
        </p:nvSpPr>
        <p:spPr>
          <a:xfrm>
            <a:off x="8856345" y="4827905"/>
            <a:ext cx="106299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Salidas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graphicFrame>
        <p:nvGraphicFramePr>
          <p:cNvPr id="2" name="Diagrama 1"/>
          <p:cNvGraphicFramePr/>
          <p:nvPr/>
        </p:nvGraphicFramePr>
        <p:xfrm>
          <a:off x="838200" y="1397635"/>
          <a:ext cx="6377305" cy="502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710170" y="2919730"/>
            <a:ext cx="2857500" cy="1981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sp>
        <p:nvSpPr>
          <p:cNvPr id="7" name="Flecha a la derecha con muesca 6"/>
          <p:cNvSpPr/>
          <p:nvPr/>
        </p:nvSpPr>
        <p:spPr>
          <a:xfrm>
            <a:off x="1096010" y="2102485"/>
            <a:ext cx="2176780" cy="1325880"/>
          </a:xfrm>
          <a:prstGeom prst="notch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p>
        </p:txBody>
      </p:sp>
      <p:sp>
        <p:nvSpPr>
          <p:cNvPr id="8" name="Flecha a la derecha con muesca 7"/>
          <p:cNvSpPr/>
          <p:nvPr/>
        </p:nvSpPr>
        <p:spPr>
          <a:xfrm>
            <a:off x="1096010" y="3428365"/>
            <a:ext cx="2176145" cy="1325880"/>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Disposición del equipo</a:t>
            </a:r>
          </a:p>
        </p:txBody>
      </p:sp>
      <p:sp>
        <p:nvSpPr>
          <p:cNvPr id="9" name="Flecha a la derecha con muesca 8"/>
          <p:cNvSpPr/>
          <p:nvPr/>
        </p:nvSpPr>
        <p:spPr>
          <a:xfrm>
            <a:off x="1096645" y="4744085"/>
            <a:ext cx="2176145" cy="1325880"/>
          </a:xfrm>
          <a:prstGeom prst="notch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Hallazgos</a:t>
            </a:r>
          </a:p>
        </p:txBody>
      </p:sp>
      <p:sp>
        <p:nvSpPr>
          <p:cNvPr id="10" name="Paralelogramo 9"/>
          <p:cNvSpPr/>
          <p:nvPr/>
        </p:nvSpPr>
        <p:spPr>
          <a:xfrm>
            <a:off x="4303395" y="2773680"/>
            <a:ext cx="3289300" cy="281495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Retrospective</a:t>
            </a:r>
          </a:p>
        </p:txBody>
      </p:sp>
      <p:sp>
        <p:nvSpPr>
          <p:cNvPr id="13" name="Flecha a la derecha con muesca 12"/>
          <p:cNvSpPr/>
          <p:nvPr/>
        </p:nvSpPr>
        <p:spPr>
          <a:xfrm>
            <a:off x="8767445" y="3418205"/>
            <a:ext cx="2421890" cy="1336675"/>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Planes de acción y responsables</a:t>
            </a:r>
          </a:p>
        </p:txBody>
      </p:sp>
      <p:sp>
        <p:nvSpPr>
          <p:cNvPr id="15" name="Cuadro de texto 14"/>
          <p:cNvSpPr txBox="1"/>
          <p:nvPr/>
        </p:nvSpPr>
        <p:spPr>
          <a:xfrm>
            <a:off x="1488440" y="6193790"/>
            <a:ext cx="7560945" cy="645160"/>
          </a:xfrm>
          <a:prstGeom prst="rect">
            <a:avLst/>
          </a:prstGeom>
          <a:noFill/>
        </p:spPr>
        <p:txBody>
          <a:bodyPr wrap="square" rtlCol="0">
            <a:spAutoFit/>
          </a:bodyPr>
          <a:lstStyle/>
          <a:p>
            <a:pPr algn="just"/>
            <a:r>
              <a:rPr lang="es-ES" altLang="en-US" b="1"/>
              <a:t>La retrospectiva tiene una duración máxima de  1 y 1/2 hora para una iteracion de dos semanas. La facilita el Scrum Master.</a:t>
            </a:r>
          </a:p>
        </p:txBody>
      </p:sp>
      <p:sp>
        <p:nvSpPr>
          <p:cNvPr id="2" name="Rectángulo 1"/>
          <p:cNvSpPr/>
          <p:nvPr/>
        </p:nvSpPr>
        <p:spPr>
          <a:xfrm>
            <a:off x="1542415" y="164211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3" name="Rectángulo 2"/>
          <p:cNvSpPr/>
          <p:nvPr/>
        </p:nvSpPr>
        <p:spPr>
          <a:xfrm>
            <a:off x="8767445" y="164211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pic>
        <p:nvPicPr>
          <p:cNvPr id="2" name="Marcador de posición de contenido 1"/>
          <p:cNvPicPr>
            <a:picLocks noGrp="1" noChangeAspect="1"/>
          </p:cNvPicPr>
          <p:nvPr>
            <p:ph idx="1"/>
          </p:nvPr>
        </p:nvPicPr>
        <p:blipFill>
          <a:blip r:embed="rId2"/>
          <a:stretch>
            <a:fillRect/>
          </a:stretch>
        </p:blipFill>
        <p:spPr>
          <a:xfrm>
            <a:off x="8279765" y="3576320"/>
            <a:ext cx="3729355" cy="2931795"/>
          </a:xfrm>
          <a:prstGeom prst="rect">
            <a:avLst/>
          </a:prstGeom>
        </p:spPr>
      </p:pic>
      <p:graphicFrame>
        <p:nvGraphicFramePr>
          <p:cNvPr id="6" name="Diagrama 5"/>
          <p:cNvGraphicFramePr/>
          <p:nvPr/>
        </p:nvGraphicFramePr>
        <p:xfrm>
          <a:off x="1193800" y="1691005"/>
          <a:ext cx="6687820" cy="440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480185" y="5814695"/>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p>
        </p:txBody>
      </p:sp>
      <p:sp>
        <p:nvSpPr>
          <p:cNvPr id="7" name="Óvalo 6"/>
          <p:cNvSpPr/>
          <p:nvPr/>
        </p:nvSpPr>
        <p:spPr>
          <a:xfrm>
            <a:off x="1308735" y="2282825"/>
            <a:ext cx="3321685" cy="255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terminé ayer?</a:t>
            </a:r>
          </a:p>
          <a:p>
            <a:pPr algn="ctr"/>
            <a:r>
              <a:rPr lang="es-ES" altLang="en-US" dirty="0">
                <a:solidFill>
                  <a:schemeClr val="tx1"/>
                </a:solidFill>
              </a:rPr>
              <a:t>Qué voy a terminar hoy?</a:t>
            </a:r>
          </a:p>
          <a:p>
            <a:pPr algn="ctr"/>
            <a:r>
              <a:rPr lang="es-ES" altLang="en-US" dirty="0">
                <a:solidFill>
                  <a:srgbClr val="AD198D"/>
                </a:solidFill>
              </a:rPr>
              <a:t>Que impedimentos tuve para no terminar lo comprometido?</a:t>
            </a:r>
          </a:p>
        </p:txBody>
      </p:sp>
      <p:sp>
        <p:nvSpPr>
          <p:cNvPr id="8" name="Flecha derecha 7"/>
          <p:cNvSpPr/>
          <p:nvPr/>
        </p:nvSpPr>
        <p:spPr>
          <a:xfrm>
            <a:off x="5088890" y="3035300"/>
            <a:ext cx="1898015" cy="108013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Daily</a:t>
            </a:r>
          </a:p>
        </p:txBody>
      </p:sp>
      <p:sp>
        <p:nvSpPr>
          <p:cNvPr id="9" name="Óvalo 8"/>
          <p:cNvSpPr/>
          <p:nvPr/>
        </p:nvSpPr>
        <p:spPr>
          <a:xfrm>
            <a:off x="7303770" y="2153920"/>
            <a:ext cx="3321685" cy="255016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Sincronizacion de trabajo.</a:t>
            </a:r>
          </a:p>
          <a:p>
            <a:pPr marL="285750" indent="-285750" algn="ctr">
              <a:buFont typeface="Arial" panose="020B0604020202020204" pitchFamily="34" charset="0"/>
              <a:buChar char="•"/>
            </a:pPr>
            <a:r>
              <a:rPr lang="es-ES" altLang="en-US">
                <a:solidFill>
                  <a:schemeClr val="tx1"/>
                </a:solidFill>
              </a:rPr>
              <a:t>Impedimentos para resolver</a:t>
            </a:r>
          </a:p>
          <a:p>
            <a:pPr marL="285750" indent="-285750" algn="ctr">
              <a:buFont typeface="Arial" panose="020B0604020202020204" pitchFamily="34" charset="0"/>
              <a:buChar char="•"/>
            </a:pPr>
            <a:endParaRPr lang="es-ES" altLang="en-US"/>
          </a:p>
        </p:txBody>
      </p:sp>
      <p:sp>
        <p:nvSpPr>
          <p:cNvPr id="10" name="Rectángulo 9"/>
          <p:cNvSpPr/>
          <p:nvPr/>
        </p:nvSpPr>
        <p:spPr>
          <a:xfrm>
            <a:off x="1960245" y="507174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12" name="Rectángulo 11"/>
          <p:cNvSpPr/>
          <p:nvPr/>
        </p:nvSpPr>
        <p:spPr>
          <a:xfrm>
            <a:off x="8140065" y="483298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Innovation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2" name="Marcador de posición de contenido 1"/>
          <p:cNvPicPr>
            <a:picLocks noGrp="1" noChangeAspect="1"/>
          </p:cNvPicPr>
          <p:nvPr>
            <p:ph idx="1"/>
          </p:nvPr>
        </p:nvPicPr>
        <p:blipFill>
          <a:blip r:embed="rId2"/>
          <a:stretch>
            <a:fillRect/>
          </a:stretch>
        </p:blipFill>
        <p:spPr>
          <a:xfrm>
            <a:off x="7980680" y="3968115"/>
            <a:ext cx="2857500" cy="1704975"/>
          </a:xfrm>
          <a:prstGeom prst="rect">
            <a:avLst/>
          </a:prstGeom>
        </p:spPr>
      </p:pic>
      <p:sp>
        <p:nvSpPr>
          <p:cNvPr id="3" name="Rombo 2"/>
          <p:cNvSpPr/>
          <p:nvPr/>
        </p:nvSpPr>
        <p:spPr>
          <a:xfrm>
            <a:off x="104775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es?</a:t>
            </a:r>
          </a:p>
          <a:p>
            <a:pPr algn="ctr"/>
            <a:endParaRPr lang="es-ES" altLang="en-US" dirty="0"/>
          </a:p>
        </p:txBody>
      </p:sp>
      <p:sp>
        <p:nvSpPr>
          <p:cNvPr id="6" name="Rombo 5"/>
          <p:cNvSpPr/>
          <p:nvPr/>
        </p:nvSpPr>
        <p:spPr>
          <a:xfrm>
            <a:off x="302768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a:t>
            </a:r>
          </a:p>
        </p:txBody>
      </p:sp>
      <p:sp>
        <p:nvSpPr>
          <p:cNvPr id="13" name="Rombo 12"/>
          <p:cNvSpPr/>
          <p:nvPr/>
        </p:nvSpPr>
        <p:spPr>
          <a:xfrm>
            <a:off x="5365750" y="1690688"/>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t>Quién Participa?</a:t>
            </a:r>
          </a:p>
        </p:txBody>
      </p:sp>
      <p:sp>
        <p:nvSpPr>
          <p:cNvPr id="14" name="Rectángulo 13"/>
          <p:cNvSpPr/>
          <p:nvPr/>
        </p:nvSpPr>
        <p:spPr>
          <a:xfrm>
            <a:off x="1047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p>
        </p:txBody>
      </p:sp>
      <p:sp>
        <p:nvSpPr>
          <p:cNvPr id="15" name="Rectángulo 14"/>
          <p:cNvSpPr/>
          <p:nvPr/>
        </p:nvSpPr>
        <p:spPr>
          <a:xfrm>
            <a:off x="3225165"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p>
          <a:p>
            <a:pPr marL="285750" indent="-285750">
              <a:buFont typeface="Arial" panose="020B0604020202020204" pitchFamily="34" charset="0"/>
              <a:buChar char="•"/>
            </a:pPr>
            <a:r>
              <a:rPr lang="es-ES" altLang="en-US" dirty="0">
                <a:solidFill>
                  <a:schemeClr val="tx1"/>
                </a:solidFill>
              </a:rPr>
              <a:t>Permitir tiempo para innovar.</a:t>
            </a:r>
          </a:p>
          <a:p>
            <a:pPr marL="285750" indent="-285750">
              <a:buFont typeface="Arial" panose="020B0604020202020204" pitchFamily="34" charset="0"/>
              <a:buChar char="•"/>
            </a:pPr>
            <a:r>
              <a:rPr lang="es-ES" altLang="en-US" dirty="0">
                <a:solidFill>
                  <a:schemeClr val="tx1"/>
                </a:solidFill>
              </a:rPr>
              <a:t>Habilitar aprendizaje continuo.</a:t>
            </a:r>
          </a:p>
          <a:p>
            <a:pPr marL="285750" indent="-285750">
              <a:buFont typeface="Arial" panose="020B0604020202020204" pitchFamily="34" charset="0"/>
              <a:buChar char="•"/>
            </a:pPr>
            <a:r>
              <a:rPr lang="es-ES" altLang="en-US" dirty="0">
                <a:solidFill>
                  <a:schemeClr val="tx1"/>
                </a:solidFill>
              </a:rPr>
              <a:t>Permitir Integración de soluciones. </a:t>
            </a:r>
          </a:p>
        </p:txBody>
      </p:sp>
      <p:sp>
        <p:nvSpPr>
          <p:cNvPr id="16" name="Rectángulo 15"/>
          <p:cNvSpPr/>
          <p:nvPr/>
        </p:nvSpPr>
        <p:spPr>
          <a:xfrm>
            <a:off x="5365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Participa todo el equipo ágil.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837969" y="747859"/>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Innovation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Program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4" name="Marcador de posición de contenido 13"/>
          <p:cNvPicPr>
            <a:picLocks noGrp="1" noChangeAspect="1"/>
          </p:cNvPicPr>
          <p:nvPr>
            <p:ph idx="1"/>
          </p:nvPr>
        </p:nvPicPr>
        <p:blipFill>
          <a:blip r:embed="rId2"/>
          <a:stretch>
            <a:fillRect/>
          </a:stretch>
        </p:blipFill>
        <p:spPr>
          <a:xfrm>
            <a:off x="8874125" y="4726305"/>
            <a:ext cx="2857500" cy="1933575"/>
          </a:xfrm>
          <a:prstGeom prst="rect">
            <a:avLst/>
          </a:prstGeom>
        </p:spPr>
      </p:pic>
      <p:sp>
        <p:nvSpPr>
          <p:cNvPr id="16" name="Combinar 15"/>
          <p:cNvSpPr/>
          <p:nvPr/>
        </p:nvSpPr>
        <p:spPr>
          <a:xfrm>
            <a:off x="2401570" y="1873250"/>
            <a:ext cx="4323080" cy="2525395"/>
          </a:xfrm>
          <a:prstGeom prst="flowChartMerg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sz="1600" dirty="0"/>
          </a:p>
          <a:p>
            <a:pPr algn="ctr"/>
            <a:endParaRPr lang="es-ES" altLang="en-US" sz="1600" dirty="0"/>
          </a:p>
          <a:p>
            <a:pPr algn="ctr"/>
            <a:endParaRPr lang="es-ES" altLang="en-US" sz="1600" dirty="0"/>
          </a:p>
          <a:p>
            <a:pPr algn="ctr"/>
            <a:r>
              <a:rPr lang="es-ES" altLang="en-US" sz="1600" dirty="0"/>
              <a:t>Qué es?</a:t>
            </a:r>
          </a:p>
          <a:p>
            <a:pPr algn="ctr"/>
            <a:r>
              <a:rPr lang="es-ES" altLang="en-US" sz="1600" dirty="0"/>
              <a:t>Periodo de tiempo en el cual, los equipos ágiles y/o trenes ágiles realizan entregas de valor.</a:t>
            </a:r>
          </a:p>
          <a:p>
            <a:pPr algn="ctr"/>
            <a:endParaRPr lang="es-ES" altLang="en-US" dirty="0"/>
          </a:p>
        </p:txBody>
      </p:sp>
      <p:sp>
        <p:nvSpPr>
          <p:cNvPr id="18" name="Extracto 17"/>
          <p:cNvSpPr/>
          <p:nvPr/>
        </p:nvSpPr>
        <p:spPr>
          <a:xfrm>
            <a:off x="265430" y="1873250"/>
            <a:ext cx="4297680" cy="2525395"/>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0" name="Extracto 19"/>
          <p:cNvSpPr/>
          <p:nvPr/>
        </p:nvSpPr>
        <p:spPr>
          <a:xfrm>
            <a:off x="4576445" y="1873250"/>
            <a:ext cx="4297680" cy="2525395"/>
          </a:xfrm>
          <a:prstGeom prst="flowChartExtra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Quién Participa?</a:t>
            </a:r>
          </a:p>
          <a:p>
            <a:pPr algn="ctr"/>
            <a:r>
              <a:rPr lang="es-ES" altLang="en-US" dirty="0"/>
              <a:t>Todo el Equipo y/o trenes ágiles.</a:t>
            </a:r>
          </a:p>
        </p:txBody>
      </p:sp>
      <p:sp>
        <p:nvSpPr>
          <p:cNvPr id="21" name="Cuadro de texto 20"/>
          <p:cNvSpPr txBox="1"/>
          <p:nvPr/>
        </p:nvSpPr>
        <p:spPr>
          <a:xfrm>
            <a:off x="1119367" y="2865319"/>
            <a:ext cx="2615206" cy="1600438"/>
          </a:xfrm>
          <a:prstGeom prst="rect">
            <a:avLst/>
          </a:prstGeom>
          <a:noFill/>
        </p:spPr>
        <p:txBody>
          <a:bodyPr wrap="square" rtlCol="0">
            <a:spAutoFit/>
          </a:bodyPr>
          <a:lstStyle/>
          <a:p>
            <a:pPr algn="ctr"/>
            <a:r>
              <a:rPr lang="es-ES" altLang="en-US" sz="1600" dirty="0">
                <a:solidFill>
                  <a:schemeClr val="bg1"/>
                </a:solidFill>
              </a:rPr>
              <a:t>Objetivos </a:t>
            </a:r>
          </a:p>
          <a:p>
            <a:pPr marL="285750" indent="-285750" algn="ctr">
              <a:buFont typeface="Arial" panose="020B0604020202020204" pitchFamily="34" charset="0"/>
              <a:buChar char="•"/>
            </a:pPr>
            <a:r>
              <a:rPr lang="es-ES" altLang="en-US" sz="1600" dirty="0">
                <a:solidFill>
                  <a:schemeClr val="bg1"/>
                </a:solidFill>
              </a:rPr>
              <a:t>Entregar Valor al negocio.</a:t>
            </a:r>
          </a:p>
          <a:p>
            <a:pPr marL="285750" indent="-285750" algn="ctr">
              <a:buFont typeface="Arial" panose="020B0604020202020204" pitchFamily="34" charset="0"/>
              <a:buChar char="•"/>
            </a:pPr>
            <a:r>
              <a:rPr lang="es-ES" altLang="en-US" sz="1600" dirty="0">
                <a:solidFill>
                  <a:schemeClr val="bg1"/>
                </a:solidFill>
              </a:rPr>
              <a:t>Obtener retroalimentación rápida.</a:t>
            </a:r>
          </a:p>
          <a:p>
            <a:pPr marL="285750" indent="-285750" algn="ctr">
              <a:buFont typeface="Arial" panose="020B0604020202020204" pitchFamily="34" charset="0"/>
              <a:buChar char="•"/>
            </a:pPr>
            <a:r>
              <a:rPr lang="es-ES" altLang="en-US" sz="1600" dirty="0">
                <a:solidFill>
                  <a:schemeClr val="bg1"/>
                </a:solidFill>
              </a:rPr>
              <a:t>Mejorar continuamente.</a:t>
            </a:r>
          </a:p>
          <a:p>
            <a:pPr algn="dist"/>
            <a:endParaRPr lang="es-E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Program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a:t>Durante el program increment,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554355" y="5802630"/>
            <a:ext cx="10269220" cy="368300"/>
          </a:xfrm>
          <a:prstGeom prst="rect">
            <a:avLst/>
          </a:prstGeom>
          <a:noFill/>
        </p:spPr>
        <p:txBody>
          <a:bodyPr wrap="none" rtlCol="0">
            <a:spAutoFit/>
          </a:bodyPr>
          <a:lstStyle/>
          <a:p>
            <a:pPr algn="dist"/>
            <a:r>
              <a:rPr lang="es-ES" altLang="en-US" b="1"/>
              <a:t>La duración del Program Increment puede ser de dos meses a tres meses, según criterio de la organización</a:t>
            </a:r>
            <a:r>
              <a:rPr lang="es-ES" altLang="en-US"/>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Inspect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8" name="Marcador de posición de contenido 7"/>
          <p:cNvPicPr>
            <a:picLocks noGrp="1" noChangeAspect="1"/>
          </p:cNvPicPr>
          <p:nvPr>
            <p:ph idx="1"/>
          </p:nvPr>
        </p:nvPicPr>
        <p:blipFill>
          <a:blip r:embed="rId2"/>
          <a:stretch>
            <a:fillRect/>
          </a:stretch>
        </p:blipFill>
        <p:spPr>
          <a:xfrm>
            <a:off x="6650990" y="4305300"/>
            <a:ext cx="2857500" cy="1666875"/>
          </a:xfrm>
          <a:prstGeom prst="rect">
            <a:avLst/>
          </a:prstGeom>
        </p:spPr>
      </p:pic>
      <p:sp>
        <p:nvSpPr>
          <p:cNvPr id="15" name="Llamada de óvalo 14"/>
          <p:cNvSpPr/>
          <p:nvPr/>
        </p:nvSpPr>
        <p:spPr>
          <a:xfrm>
            <a:off x="1495425" y="3278505"/>
            <a:ext cx="4350385" cy="2537460"/>
          </a:xfrm>
          <a:prstGeom prst="wedgeEllipse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p>
        </p:txBody>
      </p:sp>
      <p:sp>
        <p:nvSpPr>
          <p:cNvPr id="16" name="Llamada de óvalo 15"/>
          <p:cNvSpPr/>
          <p:nvPr/>
        </p:nvSpPr>
        <p:spPr>
          <a:xfrm>
            <a:off x="5200015" y="1951990"/>
            <a:ext cx="2619375" cy="1625600"/>
          </a:xfrm>
          <a:prstGeom prst="wedgeEllipse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Objetivo</a:t>
            </a:r>
          </a:p>
          <a:p>
            <a:pPr algn="ctr"/>
            <a:r>
              <a:rPr lang="es-ES" altLang="en-US">
                <a:solidFill>
                  <a:schemeClr val="tx1"/>
                </a:solidFill>
              </a:rPr>
              <a:t>Identificar oportunidades de mejora para el siguiente PI.</a:t>
            </a:r>
          </a:p>
        </p:txBody>
      </p:sp>
      <p:sp>
        <p:nvSpPr>
          <p:cNvPr id="17" name="Llamada de óvalo 16"/>
          <p:cNvSpPr/>
          <p:nvPr/>
        </p:nvSpPr>
        <p:spPr>
          <a:xfrm>
            <a:off x="255905" y="1492250"/>
            <a:ext cx="3373755" cy="17862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Quienes Participan?</a:t>
            </a:r>
          </a:p>
          <a:p>
            <a:pPr algn="ctr"/>
            <a:r>
              <a:rPr lang="es-ES" altLang="en-US" dirty="0">
                <a:solidFill>
                  <a:schemeClr val="tx1"/>
                </a:solidFill>
              </a:rPr>
              <a:t>Participan equipos ágiles y  roles a nivel de programa que hacen parte  del tren.</a:t>
            </a:r>
          </a:p>
          <a:p>
            <a:pPr algn="ctr"/>
            <a:endParaRPr lang="es-E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Inspect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20" name="LLamada de flecha derecha 19"/>
          <p:cNvSpPr/>
          <p:nvPr/>
        </p:nvSpPr>
        <p:spPr>
          <a:xfrm>
            <a:off x="939800" y="1796415"/>
            <a:ext cx="4086225" cy="426974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charset="0"/>
              <a:buChar char=""/>
            </a:pPr>
            <a:r>
              <a:rPr lang="es-ES" altLang="en-US" sz="1700" dirty="0"/>
              <a:t>Hallazgos de mejoras de cada Equipo.</a:t>
            </a:r>
          </a:p>
          <a:p>
            <a:pPr marL="742950" lvl="1" indent="-285750">
              <a:buFont typeface="Wingdings" panose="05000000000000000000" charset="0"/>
              <a:buChar char=""/>
            </a:pPr>
            <a:r>
              <a:rPr lang="es-ES" altLang="en-US" sz="1700" dirty="0"/>
              <a:t>Lecciones aprendidas durante el PI, tanto a nivel de la implementación del producto como a nivel de trabajo en equipo.</a:t>
            </a:r>
          </a:p>
          <a:p>
            <a:pPr marL="742950" lvl="1" indent="-285750">
              <a:buFont typeface="Wingdings" panose="05000000000000000000" charset="0"/>
              <a:buChar char=""/>
            </a:pPr>
            <a:r>
              <a:rPr lang="es-ES" altLang="en-US" sz="1700" dirty="0"/>
              <a:t>Resultado de los planes de acción ejecutados durante el PI.</a:t>
            </a:r>
          </a:p>
          <a:p>
            <a:pPr algn="ctr"/>
            <a:endParaRPr lang="es-ES" altLang="en-US" sz="1700" dirty="0"/>
          </a:p>
        </p:txBody>
      </p:sp>
      <p:sp>
        <p:nvSpPr>
          <p:cNvPr id="22" name="Recortar rectángulo de esquina del mismo lado 21"/>
          <p:cNvSpPr/>
          <p:nvPr/>
        </p:nvSpPr>
        <p:spPr>
          <a:xfrm>
            <a:off x="5026025" y="3270250"/>
            <a:ext cx="2262505" cy="1322705"/>
          </a:xfrm>
          <a:prstGeom prst="snip2Same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IA</a:t>
            </a:r>
          </a:p>
        </p:txBody>
      </p:sp>
      <p:sp>
        <p:nvSpPr>
          <p:cNvPr id="23" name="LLamada de flecha izquierda 22"/>
          <p:cNvSpPr/>
          <p:nvPr/>
        </p:nvSpPr>
        <p:spPr>
          <a:xfrm>
            <a:off x="7288530" y="1797050"/>
            <a:ext cx="3763645" cy="426910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
            </a:pPr>
            <a:r>
              <a:rPr lang="es-ES" altLang="en-US" dirty="0"/>
              <a:t>Estado de la solución.</a:t>
            </a:r>
          </a:p>
          <a:p>
            <a:pPr marL="285750" indent="-285750">
              <a:buFont typeface="Wingdings" panose="05000000000000000000" charset="0"/>
              <a:buChar char=""/>
            </a:pPr>
            <a:r>
              <a:rPr lang="es-ES" altLang="en-US" dirty="0"/>
              <a:t>Causa Raíz de los problemas</a:t>
            </a:r>
          </a:p>
          <a:p>
            <a:pPr marL="285750" indent="-285750">
              <a:buFont typeface="Wingdings" panose="05000000000000000000" charset="0"/>
              <a:buChar char=""/>
            </a:pPr>
            <a:r>
              <a:rPr lang="es-ES" altLang="en-US" dirty="0"/>
              <a:t>Planes de acción para mejora continua.</a:t>
            </a:r>
          </a:p>
          <a:p>
            <a:pPr marL="285750" indent="-285750">
              <a:buFont typeface="Wingdings" panose="05000000000000000000" charset="0"/>
              <a:buChar char=""/>
            </a:pPr>
            <a:r>
              <a:rPr lang="es-ES" altLang="en-US" dirty="0"/>
              <a:t>Actualización del valor del negocio.</a:t>
            </a:r>
          </a:p>
        </p:txBody>
      </p:sp>
      <p:sp>
        <p:nvSpPr>
          <p:cNvPr id="24" name="Cuadro de texto 23"/>
          <p:cNvSpPr txBox="1"/>
          <p:nvPr/>
        </p:nvSpPr>
        <p:spPr>
          <a:xfrm>
            <a:off x="171133" y="6433820"/>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a:t>
            </a:r>
            <a:r>
              <a:rPr lang="es-ES" altLang="en-US" b="1" dirty="0" err="1"/>
              <a:t>duracion</a:t>
            </a:r>
            <a:r>
              <a:rPr lang="es-ES" altLang="en-US" b="1" dirty="0"/>
              <a:t> de </a:t>
            </a:r>
            <a:r>
              <a:rPr lang="es-ES" altLang="en-US" b="1" dirty="0" err="1"/>
              <a:t>maximo</a:t>
            </a:r>
            <a:r>
              <a:rPr lang="es-ES" altLang="en-US" b="1" dirty="0"/>
              <a:t> 1 día</a:t>
            </a:r>
          </a:p>
        </p:txBody>
      </p:sp>
      <p:sp>
        <p:nvSpPr>
          <p:cNvPr id="25" name="Rectángulo 24"/>
          <p:cNvSpPr/>
          <p:nvPr/>
        </p:nvSpPr>
        <p:spPr>
          <a:xfrm>
            <a:off x="1804670" y="606615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26" name="Rectángulo 25"/>
          <p:cNvSpPr/>
          <p:nvPr/>
        </p:nvSpPr>
        <p:spPr>
          <a:xfrm>
            <a:off x="9199880" y="606615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System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838200" y="951865"/>
          <a:ext cx="7386955" cy="5126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8665845" y="4561205"/>
            <a:ext cx="3031490" cy="19970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System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roceso alternativo 7"/>
          <p:cNvSpPr/>
          <p:nvPr/>
        </p:nvSpPr>
        <p:spPr>
          <a:xfrm>
            <a:off x="2817495" y="1397635"/>
            <a:ext cx="4350385" cy="1282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Solución Integrada.</a:t>
            </a:r>
          </a:p>
          <a:p>
            <a:pPr marL="285750" indent="-285750" algn="ctr">
              <a:buFont typeface="Wingdings" panose="05000000000000000000" charset="0"/>
              <a:buChar char=""/>
            </a:pPr>
            <a:r>
              <a:rPr lang="es-ES" altLang="en-US" dirty="0"/>
              <a:t>Valor inicial del negocio</a:t>
            </a:r>
          </a:p>
          <a:p>
            <a:pPr marL="285750" indent="-285750" algn="ctr">
              <a:buFont typeface="Wingdings" panose="05000000000000000000" charset="0"/>
              <a:buChar char=""/>
            </a:pPr>
            <a:r>
              <a:rPr lang="es-ES" altLang="en-US" dirty="0"/>
              <a:t>Backlog de </a:t>
            </a:r>
            <a:r>
              <a:rPr lang="es-ES" altLang="en-US" dirty="0" err="1"/>
              <a:t>Features</a:t>
            </a:r>
            <a:endParaRPr lang="es-ES" altLang="en-US" dirty="0"/>
          </a:p>
        </p:txBody>
      </p:sp>
      <p:sp>
        <p:nvSpPr>
          <p:cNvPr id="9" name="Flecha hacia abajo 8"/>
          <p:cNvSpPr/>
          <p:nvPr/>
        </p:nvSpPr>
        <p:spPr>
          <a:xfrm>
            <a:off x="4097655" y="265430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Decisión 11"/>
          <p:cNvSpPr/>
          <p:nvPr/>
        </p:nvSpPr>
        <p:spPr>
          <a:xfrm>
            <a:off x="3799205" y="3646170"/>
            <a:ext cx="2399030" cy="742950"/>
          </a:xfrm>
          <a:prstGeom prst="flowChartDecisi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System Demo</a:t>
            </a:r>
          </a:p>
        </p:txBody>
      </p:sp>
      <p:sp>
        <p:nvSpPr>
          <p:cNvPr id="13" name="Flecha hacia abajo 12"/>
          <p:cNvSpPr/>
          <p:nvPr/>
        </p:nvSpPr>
        <p:spPr>
          <a:xfrm>
            <a:off x="4097020" y="437388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ym typeface="+mn-ea"/>
            </a:endParaRPr>
          </a:p>
        </p:txBody>
      </p:sp>
      <p:sp>
        <p:nvSpPr>
          <p:cNvPr id="14" name="Proceso alternativo 13"/>
          <p:cNvSpPr/>
          <p:nvPr/>
        </p:nvSpPr>
        <p:spPr>
          <a:xfrm>
            <a:off x="2816860" y="5365750"/>
            <a:ext cx="4350385" cy="1409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Pueden generarse nuevas </a:t>
            </a:r>
            <a:r>
              <a:rPr lang="es-ES" altLang="en-US" dirty="0" err="1"/>
              <a:t>Features</a:t>
            </a:r>
            <a:r>
              <a:rPr lang="es-ES" altLang="en-US" dirty="0"/>
              <a:t>.</a:t>
            </a:r>
          </a:p>
          <a:p>
            <a:pPr marL="285750" indent="-285750" algn="ctr">
              <a:buFont typeface="Wingdings" panose="05000000000000000000" charset="0"/>
              <a:buChar char=""/>
            </a:pPr>
            <a:r>
              <a:rPr lang="es-ES" altLang="en-US" dirty="0"/>
              <a:t>Replantear las </a:t>
            </a:r>
            <a:r>
              <a:rPr lang="es-ES" altLang="en-US" dirty="0" err="1"/>
              <a:t>Features</a:t>
            </a:r>
            <a:r>
              <a:rPr lang="es-ES" altLang="en-US" dirty="0"/>
              <a:t> existentes.</a:t>
            </a:r>
          </a:p>
          <a:p>
            <a:pPr marL="285750" indent="-285750" algn="ctr">
              <a:buFont typeface="Wingdings" panose="05000000000000000000" charset="0"/>
              <a:buChar char=""/>
            </a:pPr>
            <a:r>
              <a:rPr lang="es-ES" altLang="en-US" dirty="0" err="1"/>
              <a:t>Feedback</a:t>
            </a:r>
            <a:r>
              <a:rPr lang="es-ES" altLang="en-US" dirty="0"/>
              <a:t> para asegurar el camino correcto.</a:t>
            </a:r>
          </a:p>
          <a:p>
            <a:pPr marL="285750" indent="-285750" algn="ctr">
              <a:buFont typeface="Wingdings" panose="05000000000000000000" charset="0"/>
              <a:buChar char=""/>
            </a:pPr>
            <a:r>
              <a:rPr lang="es-ES" altLang="en-US" dirty="0"/>
              <a:t>Valor del negocio actualizado.</a:t>
            </a:r>
          </a:p>
        </p:txBody>
      </p:sp>
      <p:sp>
        <p:nvSpPr>
          <p:cNvPr id="15" name="Cuadro de texto 14"/>
          <p:cNvSpPr txBox="1"/>
          <p:nvPr/>
        </p:nvSpPr>
        <p:spPr>
          <a:xfrm>
            <a:off x="6896100" y="4066540"/>
            <a:ext cx="5031740" cy="646331"/>
          </a:xfrm>
          <a:prstGeom prst="rect">
            <a:avLst/>
          </a:prstGeom>
          <a:noFill/>
        </p:spPr>
        <p:txBody>
          <a:bodyPr wrap="square" rtlCol="0">
            <a:spAutoFit/>
          </a:bodyPr>
          <a:lstStyle/>
          <a:p>
            <a:pPr algn="just"/>
            <a:r>
              <a:rPr lang="es-ES" altLang="en-US" b="1" dirty="0"/>
              <a:t>Se recomienda que la duración de la </a:t>
            </a:r>
            <a:r>
              <a:rPr lang="es-ES" altLang="en-US" b="1" dirty="0" err="1"/>
              <a:t>System</a:t>
            </a:r>
            <a:r>
              <a:rPr lang="es-ES" altLang="en-US" b="1" dirty="0"/>
              <a:t> Demo, no exceda las dos horas.  </a:t>
            </a:r>
          </a:p>
        </p:txBody>
      </p:sp>
      <p:sp>
        <p:nvSpPr>
          <p:cNvPr id="2" name="Rectángulo 1"/>
          <p:cNvSpPr/>
          <p:nvPr/>
        </p:nvSpPr>
        <p:spPr>
          <a:xfrm>
            <a:off x="7825105" y="159067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6" name="Rectángulo 5"/>
          <p:cNvSpPr/>
          <p:nvPr/>
        </p:nvSpPr>
        <p:spPr>
          <a:xfrm>
            <a:off x="7936230" y="584009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238250" y="1691005"/>
          <a:ext cx="5535930" cy="380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144385" y="2959100"/>
            <a:ext cx="4566920" cy="33693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entágono 7"/>
          <p:cNvSpPr/>
          <p:nvPr/>
        </p:nvSpPr>
        <p:spPr>
          <a:xfrm>
            <a:off x="473710" y="2132330"/>
            <a:ext cx="5289527" cy="2593340"/>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Qué realizó el equipo desde la última Scrum de Scrums?.</a:t>
            </a:r>
          </a:p>
          <a:p>
            <a:pPr marL="285750" indent="-285750">
              <a:buFont typeface="Arial" panose="020B0604020202020204" pitchFamily="34" charset="0"/>
              <a:buChar char="•"/>
            </a:pPr>
            <a:r>
              <a:rPr lang="es-ES" altLang="en-US" sz="1400" dirty="0">
                <a:solidFill>
                  <a:schemeClr val="tx1"/>
                </a:solidFill>
              </a:rPr>
              <a:t>Qué realizará el equipo hasta la siguiente scrum de scrums?</a:t>
            </a:r>
          </a:p>
          <a:p>
            <a:pPr marL="285750" indent="-285750">
              <a:buFont typeface="Arial" panose="020B0604020202020204" pitchFamily="34" charset="0"/>
              <a:buChar char="•"/>
            </a:pPr>
            <a:r>
              <a:rPr lang="es-ES" altLang="en-US" sz="1400" dirty="0">
                <a:solidFill>
                  <a:schemeClr val="tx1"/>
                </a:solidFill>
              </a:rPr>
              <a:t>El equipo tiene algún impedimento para escalar al RTE?</a:t>
            </a:r>
          </a:p>
          <a:p>
            <a:pPr marL="285750" indent="-285750">
              <a:buFont typeface="Arial" panose="020B0604020202020204" pitchFamily="34" charset="0"/>
              <a:buChar char="•"/>
            </a:pPr>
            <a:r>
              <a:rPr lang="es-ES" altLang="en-US" sz="1400" dirty="0">
                <a:solidFill>
                  <a:schemeClr val="tx1"/>
                </a:solidFill>
              </a:rPr>
              <a:t>Dentro del trabajo que realizará el equipo existe algo que pueda afectar a otro equipo? </a:t>
            </a:r>
          </a:p>
        </p:txBody>
      </p:sp>
      <p:sp>
        <p:nvSpPr>
          <p:cNvPr id="9" name="Cheurón 8"/>
          <p:cNvSpPr/>
          <p:nvPr/>
        </p:nvSpPr>
        <p:spPr>
          <a:xfrm>
            <a:off x="4363085" y="2132330"/>
            <a:ext cx="3778885" cy="2592705"/>
          </a:xfrm>
          <a:prstGeom prst="chevr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Scrum </a:t>
            </a:r>
            <a:r>
              <a:rPr lang="es-ES" altLang="en-US" dirty="0" err="1">
                <a:solidFill>
                  <a:schemeClr val="tx1"/>
                </a:solidFill>
              </a:rPr>
              <a:t>of</a:t>
            </a:r>
            <a:r>
              <a:rPr lang="es-ES" altLang="en-US" dirty="0">
                <a:solidFill>
                  <a:schemeClr val="tx1"/>
                </a:solidFill>
              </a:rPr>
              <a:t> Scrums</a:t>
            </a:r>
          </a:p>
        </p:txBody>
      </p:sp>
      <p:sp>
        <p:nvSpPr>
          <p:cNvPr id="12" name="Cheurón 11"/>
          <p:cNvSpPr/>
          <p:nvPr/>
        </p:nvSpPr>
        <p:spPr>
          <a:xfrm>
            <a:off x="6857365" y="2132965"/>
            <a:ext cx="4586605" cy="2592705"/>
          </a:xfrm>
          <a:prstGeom prst="chevr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Impedimentos y dependencias para resolver.</a:t>
            </a:r>
          </a:p>
          <a:p>
            <a:pPr marL="285750" indent="-285750">
              <a:buFont typeface="Arial" panose="020B0604020202020204" pitchFamily="34" charset="0"/>
              <a:buChar char="•"/>
            </a:pPr>
            <a:r>
              <a:rPr lang="es-ES" altLang="en-US" sz="1400" dirty="0">
                <a:solidFill>
                  <a:schemeClr val="tx1"/>
                </a:solidFill>
              </a:rPr>
              <a:t>Avance de los equipos.</a:t>
            </a:r>
          </a:p>
        </p:txBody>
      </p:sp>
      <p:sp>
        <p:nvSpPr>
          <p:cNvPr id="13" name="Cuadro de texto 12"/>
          <p:cNvSpPr txBox="1"/>
          <p:nvPr/>
        </p:nvSpPr>
        <p:spPr>
          <a:xfrm>
            <a:off x="473710" y="5031740"/>
            <a:ext cx="11125200" cy="1476375"/>
          </a:xfrm>
          <a:prstGeom prst="rect">
            <a:avLst/>
          </a:prstGeom>
          <a:noFill/>
        </p:spPr>
        <p:txBody>
          <a:bodyPr wrap="square" rtlCol="0">
            <a:spAutoFit/>
          </a:bodyPr>
          <a:lstStyle/>
          <a:p>
            <a:pPr algn="just"/>
            <a:r>
              <a:rPr lang="es-ES" altLang="en-US" b="1" dirty="0"/>
              <a:t>Se recomienda para esta reunión, no superar 30 minutos de </a:t>
            </a:r>
            <a:r>
              <a:rPr lang="es-ES" altLang="en-US" b="1" dirty="0" err="1"/>
              <a:t>timeboxing</a:t>
            </a:r>
            <a:r>
              <a:rPr lang="es-ES" altLang="en-US" b="1" dirty="0"/>
              <a:t>. </a:t>
            </a:r>
          </a:p>
          <a:p>
            <a:pPr algn="just"/>
            <a:r>
              <a:rPr lang="es-ES" altLang="en-US" b="1" dirty="0"/>
              <a:t>Es facilitada por el RTE.</a:t>
            </a:r>
            <a:endParaRPr lang="es-ES" altLang="en-US" b="1" dirty="0">
              <a:solidFill>
                <a:schemeClr val="tx1"/>
              </a:solidFill>
            </a:endParaRPr>
          </a:p>
          <a:p>
            <a:pPr algn="just"/>
            <a:r>
              <a:rPr lang="es-ES" altLang="en-US" b="1" dirty="0">
                <a:solidFill>
                  <a:schemeClr val="tx1"/>
                </a:solidFill>
              </a:rPr>
              <a:t>La cadencia de esta reunión para el contexto Experian se recomienda </a:t>
            </a:r>
            <a:r>
              <a:rPr lang="es-ES" altLang="en-US" b="1" dirty="0">
                <a:sym typeface="+mn-ea"/>
              </a:rPr>
              <a:t>cada Iteración y media</a:t>
            </a:r>
            <a:r>
              <a:rPr lang="es-ES" altLang="en-US" b="1" dirty="0">
                <a:solidFill>
                  <a:schemeClr val="tx1"/>
                </a:solidFill>
              </a:rPr>
              <a:t>.</a:t>
            </a:r>
          </a:p>
          <a:p>
            <a:pPr algn="just"/>
            <a:r>
              <a:rPr lang="es-ES" altLang="en-US" b="1" dirty="0"/>
              <a:t>No se solucionan ni problemas ni impedimentos durante estos 30 minutos, si es necesario profundizar en algún tema se sugiere realizar una reunión posterior donde solo participen los directamente interesados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362710" y="1691005"/>
          <a:ext cx="7251700" cy="444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589520" y="4900930"/>
            <a:ext cx="3482975" cy="18548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a:off x="1730375" y="1614805"/>
            <a:ext cx="169100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Dependencias</a:t>
            </a:r>
          </a:p>
        </p:txBody>
      </p:sp>
      <p:sp>
        <p:nvSpPr>
          <p:cNvPr id="10" name="Pentágono 9"/>
          <p:cNvSpPr/>
          <p:nvPr/>
        </p:nvSpPr>
        <p:spPr>
          <a:xfrm>
            <a:off x="1729105" y="2244725"/>
            <a:ext cx="1691640"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Riesgos</a:t>
            </a:r>
          </a:p>
        </p:txBody>
      </p:sp>
      <p:sp>
        <p:nvSpPr>
          <p:cNvPr id="12" name="Pentágono 11"/>
          <p:cNvSpPr/>
          <p:nvPr/>
        </p:nvSpPr>
        <p:spPr>
          <a:xfrm>
            <a:off x="1729105" y="286131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Avance del equipo</a:t>
            </a:r>
          </a:p>
        </p:txBody>
      </p:sp>
      <p:sp>
        <p:nvSpPr>
          <p:cNvPr id="13" name="Pentágono 12"/>
          <p:cNvSpPr/>
          <p:nvPr/>
        </p:nvSpPr>
        <p:spPr>
          <a:xfrm>
            <a:off x="1729105" y="352933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Backlog de feature</a:t>
            </a:r>
          </a:p>
        </p:txBody>
      </p:sp>
      <p:sp>
        <p:nvSpPr>
          <p:cNvPr id="15" name="Pentágono 14"/>
          <p:cNvSpPr/>
          <p:nvPr/>
        </p:nvSpPr>
        <p:spPr>
          <a:xfrm>
            <a:off x="4363720" y="2308225"/>
            <a:ext cx="1725930" cy="672465"/>
          </a:xfrm>
          <a:prstGeom prst="homePlat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PO SYNC</a:t>
            </a:r>
          </a:p>
        </p:txBody>
      </p:sp>
      <p:sp>
        <p:nvSpPr>
          <p:cNvPr id="16" name="Pentágono 15"/>
          <p:cNvSpPr/>
          <p:nvPr/>
        </p:nvSpPr>
        <p:spPr>
          <a:xfrm>
            <a:off x="6977380" y="1542415"/>
            <a:ext cx="218249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800">
                <a:solidFill>
                  <a:schemeClr val="tx1"/>
                </a:solidFill>
              </a:rPr>
              <a:t>Actualización Dependencias</a:t>
            </a:r>
          </a:p>
        </p:txBody>
      </p:sp>
      <p:sp>
        <p:nvSpPr>
          <p:cNvPr id="17" name="Pentágono 16"/>
          <p:cNvSpPr/>
          <p:nvPr/>
        </p:nvSpPr>
        <p:spPr>
          <a:xfrm>
            <a:off x="6976110" y="2233930"/>
            <a:ext cx="218376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Riesgos y planes</a:t>
            </a:r>
          </a:p>
        </p:txBody>
      </p:sp>
      <p:sp>
        <p:nvSpPr>
          <p:cNvPr id="18" name="Pentágono 17"/>
          <p:cNvSpPr/>
          <p:nvPr/>
        </p:nvSpPr>
        <p:spPr>
          <a:xfrm>
            <a:off x="6977380" y="2980690"/>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Avance del equipo</a:t>
            </a:r>
          </a:p>
        </p:txBody>
      </p:sp>
      <p:sp>
        <p:nvSpPr>
          <p:cNvPr id="19" name="Pentágono 18"/>
          <p:cNvSpPr/>
          <p:nvPr/>
        </p:nvSpPr>
        <p:spPr>
          <a:xfrm>
            <a:off x="6977380" y="3720465"/>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Backlog de feature</a:t>
            </a:r>
          </a:p>
        </p:txBody>
      </p:sp>
      <p:sp>
        <p:nvSpPr>
          <p:cNvPr id="20" name="Rectángulo 19"/>
          <p:cNvSpPr/>
          <p:nvPr/>
        </p:nvSpPr>
        <p:spPr>
          <a:xfrm>
            <a:off x="1730375" y="447675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22" name="Rectángulo 21"/>
          <p:cNvSpPr/>
          <p:nvPr/>
        </p:nvSpPr>
        <p:spPr>
          <a:xfrm>
            <a:off x="7536180" y="447675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
        <p:nvSpPr>
          <p:cNvPr id="24" name="Cuadro de texto 23"/>
          <p:cNvSpPr txBox="1"/>
          <p:nvPr/>
        </p:nvSpPr>
        <p:spPr>
          <a:xfrm>
            <a:off x="1312545" y="4937125"/>
            <a:ext cx="9314180" cy="1753235"/>
          </a:xfrm>
          <a:prstGeom prst="rect">
            <a:avLst/>
          </a:prstGeom>
          <a:noFill/>
        </p:spPr>
        <p:txBody>
          <a:bodyPr wrap="square" rtlCol="0" anchor="t">
            <a:spAutoFit/>
          </a:bodyPr>
          <a:lstStyle/>
          <a:p>
            <a:pPr algn="just"/>
            <a:r>
              <a:rPr lang="es-ES" altLang="en-US" b="1" dirty="0">
                <a:sym typeface="+mn-ea"/>
              </a:rPr>
              <a:t>La duración recomendada para este evento es de 30 a 60 minutos. </a:t>
            </a:r>
            <a:endParaRPr lang="es-ES" altLang="en-US" b="1" dirty="0"/>
          </a:p>
          <a:p>
            <a:pPr algn="just"/>
            <a:r>
              <a:rPr lang="es-ES" altLang="en-US" b="1" dirty="0">
                <a:sym typeface="+mn-ea"/>
              </a:rPr>
              <a:t>Es facilitada por el PM(Product Manager).</a:t>
            </a:r>
            <a:endParaRPr lang="es-ES" altLang="en-US" b="1" dirty="0">
              <a:solidFill>
                <a:schemeClr val="tx1"/>
              </a:solidFill>
            </a:endParaRPr>
          </a:p>
          <a:p>
            <a:pPr algn="just"/>
            <a:r>
              <a:rPr lang="es-ES" altLang="en-US" b="1" dirty="0">
                <a:sym typeface="+mn-ea"/>
              </a:rPr>
              <a:t>La cadencia de esta reunión para el contexto Experian se recomienda cada Iteración y media.</a:t>
            </a:r>
            <a:endParaRPr lang="es-ES" altLang="en-US" b="1" dirty="0">
              <a:solidFill>
                <a:schemeClr val="tx1"/>
              </a:solidFill>
            </a:endParaRPr>
          </a:p>
          <a:p>
            <a:pPr algn="just"/>
            <a:r>
              <a:rPr lang="es-ES" altLang="en-US" b="1" dirty="0">
                <a:sym typeface="+mn-ea"/>
              </a:rPr>
              <a:t>No se solucionan ni problemas ni impedimentos durante este evento, si es necesario profundizar en algún tema se sugiere realizar una reunión posterior donde solo participen los directamente interesados</a:t>
            </a:r>
            <a:endParaRPr lang="es-E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66850"/>
          <a:ext cx="10543540" cy="5285105"/>
        </p:xfrm>
        <a:graphic>
          <a:graphicData uri="http://schemas.openxmlformats.org/drawingml/2006/table">
            <a:tbl>
              <a:tblPr firstRow="1" bandRow="1">
                <a:tableStyleId>{5C22544A-7EE6-4342-B048-85BDC9FD1C3A}</a:tableStyleId>
              </a:tblPr>
              <a:tblGrid>
                <a:gridCol w="2635885">
                  <a:extLst>
                    <a:ext uri="{9D8B030D-6E8A-4147-A177-3AD203B41FA5}">
                      <a16:colId xmlns:a16="http://schemas.microsoft.com/office/drawing/2014/main" val="20000"/>
                    </a:ext>
                  </a:extLst>
                </a:gridCol>
                <a:gridCol w="2635885">
                  <a:extLst>
                    <a:ext uri="{9D8B030D-6E8A-4147-A177-3AD203B41FA5}">
                      <a16:colId xmlns:a16="http://schemas.microsoft.com/office/drawing/2014/main" val="20001"/>
                    </a:ext>
                  </a:extLst>
                </a:gridCol>
                <a:gridCol w="2635885">
                  <a:extLst>
                    <a:ext uri="{9D8B030D-6E8A-4147-A177-3AD203B41FA5}">
                      <a16:colId xmlns:a16="http://schemas.microsoft.com/office/drawing/2014/main" val="20002"/>
                    </a:ext>
                  </a:extLst>
                </a:gridCol>
                <a:gridCol w="2635885">
                  <a:extLst>
                    <a:ext uri="{9D8B030D-6E8A-4147-A177-3AD203B41FA5}">
                      <a16:colId xmlns:a16="http://schemas.microsoft.com/office/drawing/2014/main" val="20003"/>
                    </a:ext>
                  </a:extLst>
                </a:gridCol>
              </a:tblGrid>
              <a:tr h="365760">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346325">
                <a:tc>
                  <a:txBody>
                    <a:bodyPr/>
                    <a:lstStyle/>
                    <a:p>
                      <a:pPr>
                        <a:buNone/>
                      </a:pPr>
                      <a:r>
                        <a:rPr lang="es-ES" altLang="en-US"/>
                        <a:t>DoR (Definitio of Ready)</a:t>
                      </a:r>
                    </a:p>
                  </a:txBody>
                  <a:tcPr/>
                </a:tc>
                <a:tc>
                  <a:txBody>
                    <a:bodyPr/>
                    <a:lstStyle/>
                    <a:p>
                      <a:pPr>
                        <a:buNone/>
                      </a:pPr>
                      <a:r>
                        <a:rPr lang="es-ES" altLang="en-US"/>
                        <a:t>Es un documento vivo que contiene la lista de características que debe cumplir una HU, para considerarse como preparada para ser incluida en una iteración.</a:t>
                      </a:r>
                    </a:p>
                  </a:txBody>
                  <a:tcPr/>
                </a:tc>
                <a:tc>
                  <a:txBody>
                    <a:bodyPr/>
                    <a:lstStyle/>
                    <a:p>
                      <a:pPr>
                        <a:buNone/>
                      </a:pPr>
                      <a:r>
                        <a:rPr lang="es-ES" altLang="en-US"/>
                        <a:t>Mitigar, riesgos de incumplimiento, por no contar con la claridad y herramientas necesarias para la implementación de una HU dentro de una iteración.</a:t>
                      </a:r>
                    </a:p>
                  </a:txBody>
                  <a:tcPr/>
                </a:tc>
                <a:tc>
                  <a:txBody>
                    <a:bodyPr/>
                    <a:lstStyle/>
                    <a:p>
                      <a:pPr>
                        <a:buNone/>
                      </a:pPr>
                      <a:r>
                        <a:rPr lang="es-ES" altLang="en-US"/>
                        <a:t>Todo el Equipo. Este artefacto es recomendado revisarlo cada iteración, para validar si es necesaria alguna actualización.</a:t>
                      </a:r>
                    </a:p>
                  </a:txBody>
                  <a:tcPr/>
                </a:tc>
                <a:extLst>
                  <a:ext uri="{0D108BD9-81ED-4DB2-BD59-A6C34878D82A}">
                    <a16:rowId xmlns:a16="http://schemas.microsoft.com/office/drawing/2014/main" val="10001"/>
                  </a:ext>
                </a:extLst>
              </a:tr>
              <a:tr h="2573020">
                <a:tc>
                  <a:txBody>
                    <a:bodyPr/>
                    <a:lstStyle/>
                    <a:p>
                      <a:pPr>
                        <a:buNone/>
                      </a:pPr>
                      <a:r>
                        <a:rPr lang="es-ES" altLang="en-US"/>
                        <a:t>DoD(Definition of Done)</a:t>
                      </a:r>
                    </a:p>
                  </a:txBody>
                  <a:tcPr/>
                </a:tc>
                <a:tc>
                  <a:txBody>
                    <a:bodyPr/>
                    <a:lstStyle/>
                    <a:p>
                      <a:pPr>
                        <a:buNone/>
                      </a:pPr>
                      <a:r>
                        <a:rPr lang="es-ES" altLang="en-US" sz="1800">
                          <a:sym typeface="+mn-ea"/>
                        </a:rPr>
                        <a:t>Es un documento vivo que contiene la lista de características que debe cumplir una HU, para considerarse como terminada.</a:t>
                      </a:r>
                      <a:endParaRPr lang="es-ES" altLang="en-US"/>
                    </a:p>
                  </a:txBody>
                  <a:tcPr/>
                </a:tc>
                <a:tc>
                  <a:txBody>
                    <a:bodyPr/>
                    <a:lstStyle/>
                    <a:p>
                      <a:pPr>
                        <a:buNone/>
                      </a:pPr>
                      <a:r>
                        <a:rPr lang="es-ES" altLang="en-US"/>
                        <a:t>Validar que se cumpla con  las necesidades del negocio y técnicas, necesarias para un producto terminado.</a:t>
                      </a:r>
                    </a:p>
                  </a:txBody>
                  <a:tcPr/>
                </a:tc>
                <a:tc>
                  <a:txBody>
                    <a:bodyPr/>
                    <a:lstStyle/>
                    <a:p>
                      <a:pPr>
                        <a:buNone/>
                      </a:pPr>
                      <a:r>
                        <a:rPr lang="es-ES" altLang="en-US"/>
                        <a:t>Todo el equipo. A nivel funcional el PO, debe verificar que sus criterios de aceptación se cumplan; y el equipo debe garantizar que se cumplan los estándares de calidad y técnicos necesarios.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965700"/>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5408295">
                  <a:extLst>
                    <a:ext uri="{9D8B030D-6E8A-4147-A177-3AD203B41FA5}">
                      <a16:colId xmlns:a16="http://schemas.microsoft.com/office/drawing/2014/main" val="20001"/>
                    </a:ext>
                  </a:extLst>
                </a:gridCol>
                <a:gridCol w="1962785">
                  <a:extLst>
                    <a:ext uri="{9D8B030D-6E8A-4147-A177-3AD203B41FA5}">
                      <a16:colId xmlns:a16="http://schemas.microsoft.com/office/drawing/2014/main" val="20002"/>
                    </a:ext>
                  </a:extLst>
                </a:gridCol>
                <a:gridCol w="2337435">
                  <a:extLst>
                    <a:ext uri="{9D8B030D-6E8A-4147-A177-3AD203B41FA5}">
                      <a16:colId xmlns:a16="http://schemas.microsoft.com/office/drawing/2014/main" val="20003"/>
                    </a:ext>
                  </a:extLst>
                </a:gridCol>
              </a:tblGrid>
              <a:tr h="640080">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1765300">
                <a:tc>
                  <a:txBody>
                    <a:bodyPr/>
                    <a:lstStyle/>
                    <a:p>
                      <a:pPr>
                        <a:buNone/>
                      </a:pPr>
                      <a:r>
                        <a:rPr lang="es-ES" altLang="en-US"/>
                        <a:t>Enabler</a:t>
                      </a:r>
                    </a:p>
                  </a:txBody>
                  <a:tcPr/>
                </a:tc>
                <a:tc>
                  <a:txBody>
                    <a:bodyPr/>
                    <a:lstStyle/>
                    <a:p>
                      <a:pPr>
                        <a:buNone/>
                      </a:pPr>
                      <a:r>
                        <a:rPr lang="es-ES" altLang="en-US"/>
                        <a:t>Son habilitadores que apoyan las actividades necesarias para la contruccion del incremento, pueden ser tecnicos, de exploracion, de arquitectura,  o de cumplimiento. Se puede traducir como una Historia de usuario a nivel tecnico.</a:t>
                      </a:r>
                    </a:p>
                  </a:txBody>
                  <a:tcPr/>
                </a:tc>
                <a:tc>
                  <a:txBody>
                    <a:bodyPr/>
                    <a:lstStyle/>
                    <a:p>
                      <a:pPr>
                        <a:buNone/>
                      </a:pPr>
                      <a:r>
                        <a:rPr lang="es-ES" altLang="en-US"/>
                        <a:t>Brindar visibilidad del trabajo  técnico necesario para asegurar la entrega de valor.</a:t>
                      </a:r>
                    </a:p>
                  </a:txBody>
                  <a:tcPr/>
                </a:tc>
                <a:tc>
                  <a:txBody>
                    <a:bodyPr/>
                    <a:lstStyle/>
                    <a:p>
                      <a:pPr>
                        <a:buNone/>
                      </a:pPr>
                      <a:r>
                        <a:rPr lang="es-ES" altLang="en-US"/>
                        <a:t>El equipo ágil y el equpo de arquitectura e ingenieria.</a:t>
                      </a:r>
                    </a:p>
                  </a:txBody>
                  <a:tcPr/>
                </a:tc>
                <a:extLst>
                  <a:ext uri="{0D108BD9-81ED-4DB2-BD59-A6C34878D82A}">
                    <a16:rowId xmlns:a16="http://schemas.microsoft.com/office/drawing/2014/main" val="10001"/>
                  </a:ext>
                </a:extLst>
              </a:tr>
              <a:tr h="2289810">
                <a:tc>
                  <a:txBody>
                    <a:bodyPr/>
                    <a:lstStyle/>
                    <a:p>
                      <a:pPr>
                        <a:buNone/>
                      </a:pPr>
                      <a:r>
                        <a:rPr lang="es-ES" altLang="en-US"/>
                        <a:t>Backlog</a:t>
                      </a:r>
                    </a:p>
                  </a:txBody>
                  <a:tcPr/>
                </a:tc>
                <a:tc>
                  <a:txBody>
                    <a:bodyPr/>
                    <a:lstStyle/>
                    <a:p>
                      <a:pPr>
                        <a:buNone/>
                      </a:pPr>
                      <a:r>
                        <a:rPr lang="es-ES" altLang="en-US"/>
                        <a:t>Es el listado de Historias de Usuario, Enabler o Feature que se generan de la necesidad del negocio que aun no se han resuelto, en el cual se refleja la prioridad y el orden en que se deben implementar.  Este artefacto es un documento vivo, ya que puede surgir actualizaciones de los elementos existente, inclusiones de nuevos o eliminación si es el caso.</a:t>
                      </a:r>
                    </a:p>
                  </a:txBody>
                  <a:tcPr/>
                </a:tc>
                <a:tc>
                  <a:txBody>
                    <a:bodyPr/>
                    <a:lstStyle/>
                    <a:p>
                      <a:pPr>
                        <a:buNone/>
                      </a:pPr>
                      <a:r>
                        <a:rPr lang="es-ES" altLang="en-US"/>
                        <a:t>Visualizar, el trabajo por realizar, mostrando la prioridad para el negocio y detallando las necesidades del mismo.</a:t>
                      </a:r>
                    </a:p>
                  </a:txBody>
                  <a:tcPr/>
                </a:tc>
                <a:tc>
                  <a:txBody>
                    <a:bodyPr/>
                    <a:lstStyle/>
                    <a:p>
                      <a:pPr>
                        <a:buNone/>
                      </a:pPr>
                      <a:r>
                        <a:rPr lang="es-ES" altLang="en-US"/>
                        <a:t>El PO es el encargado de actualizar, priorizar y mantener el Backlog. Pero el equipo también apoya al PO en la definición de algunas HU.</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a:t>Al SAFE basarse en los valores anteriormente nombrados, hace que este marco de trabajo se fundamente en:</a:t>
            </a:r>
          </a:p>
          <a:p>
            <a:pPr algn="just"/>
            <a:endParaRPr lang="es-ES" altLang="en-US" sz="1700"/>
          </a:p>
          <a:p>
            <a:pPr algn="just"/>
            <a:r>
              <a:rPr lang="es-ES" altLang="en-US" sz="1700" b="1"/>
              <a:t>Alineación de Equipos: </a:t>
            </a:r>
            <a:r>
              <a:rPr lang="es-ES" altLang="en-US" sz="1700"/>
              <a:t> Safe permite que los equipos ágiles,  se sincronicen, facilita la comunicación,  aportando a lograr los objetivos en común.</a:t>
            </a:r>
          </a:p>
          <a:p>
            <a:pPr algn="just"/>
            <a:endParaRPr lang="es-ES" altLang="en-US" sz="1700"/>
          </a:p>
          <a:p>
            <a:pPr algn="just"/>
            <a:r>
              <a:rPr lang="es-ES" altLang="en-US" sz="1700" b="1"/>
              <a:t>Entregas con Calidad: </a:t>
            </a:r>
            <a:r>
              <a:rPr lang="es-ES" altLang="en-US" sz="1700"/>
              <a:t>La calidad en SAFE, es fundamental ya que productos que no cumplen con la calidad requerida, puede ocasionar altos costos y re procesos en las organizaciones.</a:t>
            </a:r>
          </a:p>
          <a:p>
            <a:pPr algn="just"/>
            <a:endParaRPr lang="es-ES" altLang="en-US" sz="1700"/>
          </a:p>
          <a:p>
            <a:pPr algn="just"/>
            <a:r>
              <a:rPr lang="es-ES" altLang="en-US" sz="1700" b="1"/>
              <a:t>Transparencia: </a:t>
            </a:r>
            <a:r>
              <a:rPr lang="es-ES" altLang="en-US" sz="1700"/>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a:p>
          <a:p>
            <a:pPr algn="just"/>
            <a:r>
              <a:rPr lang="es-ES" altLang="en-US" sz="1700" b="1"/>
              <a:t>Ejecución del programa:</a:t>
            </a:r>
            <a:r>
              <a:rPr lang="es-ES" altLang="en-US" sz="1700"/>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68058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331335">
                  <a:extLst>
                    <a:ext uri="{9D8B030D-6E8A-4147-A177-3AD203B41FA5}">
                      <a16:colId xmlns:a16="http://schemas.microsoft.com/office/drawing/2014/main" val="20001"/>
                    </a:ext>
                  </a:extLst>
                </a:gridCol>
                <a:gridCol w="2211705">
                  <a:extLst>
                    <a:ext uri="{9D8B030D-6E8A-4147-A177-3AD203B41FA5}">
                      <a16:colId xmlns:a16="http://schemas.microsoft.com/office/drawing/2014/main" val="20002"/>
                    </a:ext>
                  </a:extLst>
                </a:gridCol>
                <a:gridCol w="3165475">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720340">
                <a:tc>
                  <a:txBody>
                    <a:bodyPr/>
                    <a:lstStyle/>
                    <a:p>
                      <a:pPr>
                        <a:buNone/>
                      </a:pPr>
                      <a:r>
                        <a:rPr lang="es-ES" altLang="en-US"/>
                        <a:t>Historias de Usuario</a:t>
                      </a:r>
                    </a:p>
                  </a:txBody>
                  <a:tcPr/>
                </a:tc>
                <a:tc>
                  <a:txBody>
                    <a:bodyPr/>
                    <a:lstStyle/>
                    <a:p>
                      <a:pPr>
                        <a:buNone/>
                      </a:pPr>
                      <a:r>
                        <a:rPr lang="es-ES" altLang="en-US"/>
                        <a:t>Es una descripción breve y clara de una funcionalidad  en lenguaje natural, que debe poderse construir en una iteracion.  Estas Hu deben ir acompañadas de criterios de acpetación que muestran al equipo ágil  las necesidades del usuario y/o PO.</a:t>
                      </a:r>
                    </a:p>
                  </a:txBody>
                  <a:tcPr/>
                </a:tc>
                <a:tc>
                  <a:txBody>
                    <a:bodyPr/>
                    <a:lstStyle/>
                    <a:p>
                      <a:pPr>
                        <a:buNone/>
                      </a:pPr>
                      <a:r>
                        <a:rPr lang="es-ES" altLang="en-US"/>
                        <a:t>Propocionar información necesaria para la construcción del incremento.</a:t>
                      </a:r>
                    </a:p>
                  </a:txBody>
                  <a:tcPr/>
                </a:tc>
                <a:tc>
                  <a:txBody>
                    <a:bodyPr/>
                    <a:lstStyle/>
                    <a:p>
                      <a:pPr>
                        <a:buNone/>
                      </a:pPr>
                      <a:r>
                        <a:rPr lang="es-ES" altLang="en-US"/>
                        <a:t>Si bien es cierto el PO es quien debe escribir las HU funcionales, es importante el apoyo del equipo, ya que en alguno casos intervienen temas tecnicos que el PO, no tiene claro. Por otro lado, el equipo puede aportar buenas ideas para cubrir las necesidades del PO.</a:t>
                      </a:r>
                    </a:p>
                  </a:txBody>
                  <a:tcPr/>
                </a:tc>
                <a:extLst>
                  <a:ext uri="{0D108BD9-81ED-4DB2-BD59-A6C34878D82A}">
                    <a16:rowId xmlns:a16="http://schemas.microsoft.com/office/drawing/2014/main" val="10001"/>
                  </a:ext>
                </a:extLst>
              </a:tr>
              <a:tr h="1442720">
                <a:tc>
                  <a:txBody>
                    <a:bodyPr/>
                    <a:lstStyle/>
                    <a:p>
                      <a:pPr>
                        <a:buNone/>
                      </a:pPr>
                      <a:r>
                        <a:rPr lang="es-ES" altLang="en-US"/>
                        <a:t>Iteration Backlog</a:t>
                      </a:r>
                    </a:p>
                  </a:txBody>
                  <a:tcPr/>
                </a:tc>
                <a:tc>
                  <a:txBody>
                    <a:bodyPr/>
                    <a:lstStyle/>
                    <a:p>
                      <a:pPr>
                        <a:buNone/>
                      </a:pPr>
                      <a:r>
                        <a:rPr lang="es-ES" altLang="en-US"/>
                        <a:t>Es el listado de HU y Enablers priorizados  que se generan a partir del Backlog de programa y que estan comprometidos para ejecutar en la iteración.  </a:t>
                      </a:r>
                    </a:p>
                  </a:txBody>
                  <a:tcPr/>
                </a:tc>
                <a:tc>
                  <a:txBody>
                    <a:bodyPr/>
                    <a:lstStyle/>
                    <a:p>
                      <a:pPr>
                        <a:buNone/>
                      </a:pPr>
                      <a:r>
                        <a:rPr lang="es-ES" altLang="en-US"/>
                        <a:t>Visibilizar el trabajo que se debe realizar en la iteración.</a:t>
                      </a:r>
                    </a:p>
                  </a:txBody>
                  <a:tcPr/>
                </a:tc>
                <a:tc>
                  <a:txBody>
                    <a:bodyPr/>
                    <a:lstStyle/>
                    <a:p>
                      <a:pPr>
                        <a:buNone/>
                      </a:pPr>
                      <a:r>
                        <a:rPr lang="es-ES" altLang="en-US"/>
                        <a:t>Equipo ágil.</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71487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025650">
                <a:tc>
                  <a:txBody>
                    <a:bodyPr/>
                    <a:lstStyle/>
                    <a:p>
                      <a:pPr>
                        <a:buNone/>
                      </a:pPr>
                      <a:r>
                        <a:rPr lang="es-ES" altLang="en-US"/>
                        <a:t>Program Board</a:t>
                      </a:r>
                    </a:p>
                  </a:txBody>
                  <a:tcPr/>
                </a:tc>
                <a:tc>
                  <a:txBody>
                    <a:bodyPr/>
                    <a:lstStyle/>
                    <a:p>
                      <a:pPr>
                        <a:buNone/>
                      </a:pPr>
                      <a:r>
                        <a:rPr lang="es-ES" altLang="en-US"/>
                        <a:t>Es un tablero, en cual se plasma las Features comprometidas por cada equipo, para realizar en el PI en curso. Esta herramienta permite visualizar en que iteracion se estima ejecutar cada feature, además  de mostrar la dependencias entre equipos, ver que trabajo se realiza mas allá de lo comprometido.</a:t>
                      </a:r>
                    </a:p>
                  </a:txBody>
                  <a:tcPr/>
                </a:tc>
                <a:tc>
                  <a:txBody>
                    <a:bodyPr/>
                    <a:lstStyle/>
                    <a:p>
                      <a:pPr>
                        <a:buNone/>
                      </a:pPr>
                      <a:r>
                        <a:rPr lang="es-ES" altLang="en-US"/>
                        <a:t>Visibilizar el trabajo realizado y por realizar en cada una de las iteraciones del PI, con sus dependencias.</a:t>
                      </a:r>
                    </a:p>
                  </a:txBody>
                  <a:tcPr/>
                </a:tc>
                <a:tc>
                  <a:txBody>
                    <a:bodyPr/>
                    <a:lstStyle/>
                    <a:p>
                      <a:pPr>
                        <a:buNone/>
                      </a:pPr>
                      <a:r>
                        <a:rPr lang="es-ES" altLang="en-US"/>
                        <a:t>El RTE es quién debe gestionar este artefacto con apoyo de los scrum master y lideres ágiles.</a:t>
                      </a:r>
                    </a:p>
                  </a:txBody>
                  <a:tcPr/>
                </a:tc>
                <a:extLst>
                  <a:ext uri="{0D108BD9-81ED-4DB2-BD59-A6C34878D82A}">
                    <a16:rowId xmlns:a16="http://schemas.microsoft.com/office/drawing/2014/main" val="10001"/>
                  </a:ext>
                </a:extLst>
              </a:tr>
              <a:tr h="1442720">
                <a:tc>
                  <a:txBody>
                    <a:bodyPr/>
                    <a:lstStyle/>
                    <a:p>
                      <a:pPr>
                        <a:buNone/>
                      </a:pPr>
                      <a:r>
                        <a:rPr lang="es-ES" altLang="en-US"/>
                        <a:t>Features</a:t>
                      </a:r>
                    </a:p>
                  </a:txBody>
                  <a:tcPr/>
                </a:tc>
                <a:tc>
                  <a:txBody>
                    <a:bodyPr/>
                    <a:lstStyle/>
                    <a:p>
                      <a:pPr>
                        <a:buNone/>
                      </a:pPr>
                      <a:r>
                        <a:rPr lang="es-ES" altLang="en-US"/>
                        <a:t>Son  funcionalidades que satisfacen las necesidades de los usuarios.</a:t>
                      </a:r>
                    </a:p>
                  </a:txBody>
                  <a:tcPr/>
                </a:tc>
                <a:tc>
                  <a:txBody>
                    <a:bodyPr/>
                    <a:lstStyle/>
                    <a:p>
                      <a:pPr>
                        <a:buNone/>
                      </a:pPr>
                      <a:r>
                        <a:rPr lang="es-ES" altLang="en-US"/>
                        <a:t>Definir funcionalidades que proporcionen un beneficio al negocio.</a:t>
                      </a:r>
                    </a:p>
                  </a:txBody>
                  <a:tcPr/>
                </a:tc>
                <a:tc>
                  <a:txBody>
                    <a:bodyPr/>
                    <a:lstStyle/>
                    <a:p>
                      <a:pPr>
                        <a:buNone/>
                      </a:pPr>
                      <a:r>
                        <a:rPr lang="es-ES" altLang="en-US"/>
                        <a:t>Quien define los Features es el Product Manager en colaboracion con lo Product Owners y Stakeholder. </a:t>
                      </a:r>
                    </a:p>
                    <a:p>
                      <a:pPr>
                        <a:buNone/>
                      </a:pPr>
                      <a:r>
                        <a:rPr lang="es-ES" altLang="en-US"/>
                        <a:t>El equipo de desarrollo, tambien puede contribuir en la generación de features.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387159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025650">
                <a:tc>
                  <a:txBody>
                    <a:bodyPr/>
                    <a:lstStyle/>
                    <a:p>
                      <a:pPr>
                        <a:buNone/>
                      </a:pPr>
                      <a:r>
                        <a:rPr lang="es-ES" altLang="en-US"/>
                        <a:t>Objetivos de PI</a:t>
                      </a:r>
                    </a:p>
                  </a:txBody>
                  <a:tcPr/>
                </a:tc>
                <a:tc>
                  <a:txBody>
                    <a:bodyPr/>
                    <a:lstStyle/>
                    <a:p>
                      <a:pPr>
                        <a:buNone/>
                      </a:pPr>
                      <a:r>
                        <a:rPr lang="es-ES" altLang="en-US"/>
                        <a:t>Es el listado de los objetivos, que se deberan cumplir durante un PI, estos deben estar alineado con los objetivos tecnicos, comerciales y organizacionales para que generen valor al negocio.</a:t>
                      </a:r>
                    </a:p>
                  </a:txBody>
                  <a:tcPr/>
                </a:tc>
                <a:tc>
                  <a:txBody>
                    <a:bodyPr/>
                    <a:lstStyle/>
                    <a:p>
                      <a:pPr>
                        <a:buNone/>
                      </a:pPr>
                      <a:r>
                        <a:rPr lang="es-ES" altLang="en-US"/>
                        <a:t>Ofrecer un visión clara y compartida de las necesidades y oportunidades del negocio.</a:t>
                      </a:r>
                    </a:p>
                  </a:txBody>
                  <a:tcPr/>
                </a:tc>
                <a:tc>
                  <a:txBody>
                    <a:bodyPr/>
                    <a:lstStyle/>
                    <a:p>
                      <a:pPr>
                        <a:buNone/>
                      </a:pPr>
                      <a:r>
                        <a:rPr lang="es-ES" altLang="en-US"/>
                        <a:t>Equipo ágil y los roles de programa.</a:t>
                      </a:r>
                    </a:p>
                  </a:txBody>
                  <a:tcPr/>
                </a:tc>
                <a:extLst>
                  <a:ext uri="{0D108BD9-81ED-4DB2-BD59-A6C34878D82A}">
                    <a16:rowId xmlns:a16="http://schemas.microsoft.com/office/drawing/2014/main" val="10001"/>
                  </a:ext>
                </a:extLst>
              </a:tr>
              <a:tr h="1442720">
                <a:tc>
                  <a:txBody>
                    <a:bodyPr/>
                    <a:lstStyle/>
                    <a:p>
                      <a:pPr>
                        <a:buNone/>
                      </a:pPr>
                      <a:r>
                        <a:rPr lang="es-ES" altLang="en-US"/>
                        <a:t>Mapa Riesgos PI</a:t>
                      </a:r>
                    </a:p>
                  </a:txBody>
                  <a:tcPr/>
                </a:tc>
                <a:tc>
                  <a:txBody>
                    <a:bodyPr/>
                    <a:lstStyle/>
                    <a:p>
                      <a:pPr>
                        <a:buNone/>
                      </a:pPr>
                      <a:r>
                        <a:rPr lang="es-ES" altLang="en-US"/>
                        <a:t>Es un mapa donde se relacionan los riesgos identificados durante el PI, y a los cuales se les debe generar un plan de mitigación y acción.</a:t>
                      </a:r>
                    </a:p>
                  </a:txBody>
                  <a:tcPr/>
                </a:tc>
                <a:tc>
                  <a:txBody>
                    <a:bodyPr/>
                    <a:lstStyle/>
                    <a:p>
                      <a:pPr>
                        <a:buNone/>
                      </a:pPr>
                      <a:r>
                        <a:rPr lang="es-ES" altLang="en-US"/>
                        <a:t>Dar visibilidad a los hallazgos que puedan poner en riesgo el cumplimiento del PI.</a:t>
                      </a:r>
                    </a:p>
                  </a:txBody>
                  <a:tcPr/>
                </a:tc>
                <a:tc>
                  <a:txBody>
                    <a:bodyPr/>
                    <a:lstStyle/>
                    <a:p>
                      <a:pPr>
                        <a:buNone/>
                      </a:pPr>
                      <a:r>
                        <a:rPr lang="es-ES" altLang="en-US"/>
                        <a:t>La responsabilidad de este mapa, es de todos, pero quien encabeza la gestión del mismo es el RTE.</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389191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025650">
                <a:tc>
                  <a:txBody>
                    <a:bodyPr/>
                    <a:lstStyle/>
                    <a:p>
                      <a:pPr>
                        <a:buNone/>
                      </a:pPr>
                      <a:r>
                        <a:rPr lang="es-ES" altLang="en-US"/>
                        <a:t>Plan PI</a:t>
                      </a:r>
                    </a:p>
                  </a:txBody>
                  <a:tcPr/>
                </a:tc>
                <a:tc>
                  <a:txBody>
                    <a:bodyPr/>
                    <a:lstStyle/>
                    <a:p>
                      <a:pPr>
                        <a:buNone/>
                      </a:pPr>
                      <a:r>
                        <a:rPr lang="es-ES" altLang="en-US"/>
                        <a:t>Es un informe de lo planeado durante el PI Planning. Que debe contener, los objetivos, los compromisos de cada equipo, y un plan inicial de ejecucion del PI.</a:t>
                      </a:r>
                    </a:p>
                  </a:txBody>
                  <a:tcPr/>
                </a:tc>
                <a:tc>
                  <a:txBody>
                    <a:bodyPr/>
                    <a:lstStyle/>
                    <a:p>
                      <a:pPr>
                        <a:buNone/>
                      </a:pPr>
                      <a:r>
                        <a:rPr lang="es-ES" altLang="en-US"/>
                        <a:t>Documentar  los resultados del PI Planning.</a:t>
                      </a:r>
                    </a:p>
                  </a:txBody>
                  <a:tcPr/>
                </a:tc>
                <a:tc>
                  <a:txBody>
                    <a:bodyPr/>
                    <a:lstStyle/>
                    <a:p>
                      <a:pPr>
                        <a:buNone/>
                      </a:pPr>
                      <a:r>
                        <a:rPr lang="es-ES" altLang="en-US"/>
                        <a:t>RTE</a:t>
                      </a:r>
                    </a:p>
                  </a:txBody>
                  <a:tcPr/>
                </a:tc>
                <a:extLst>
                  <a:ext uri="{0D108BD9-81ED-4DB2-BD59-A6C34878D82A}">
                    <a16:rowId xmlns:a16="http://schemas.microsoft.com/office/drawing/2014/main" val="10001"/>
                  </a:ext>
                </a:extLst>
              </a:tr>
              <a:tr h="1442720">
                <a:tc>
                  <a:txBody>
                    <a:bodyPr/>
                    <a:lstStyle/>
                    <a:p>
                      <a:pPr>
                        <a:buNone/>
                      </a:pPr>
                      <a:r>
                        <a:rPr lang="es-ES" altLang="en-US"/>
                        <a:t>MVP</a:t>
                      </a:r>
                    </a:p>
                  </a:txBody>
                  <a:tcPr/>
                </a:tc>
                <a:tc>
                  <a:txBody>
                    <a:bodyPr/>
                    <a:lstStyle/>
                    <a:p>
                      <a:pPr>
                        <a:buNone/>
                      </a:pPr>
                      <a:r>
                        <a:rPr lang="es-ES" altLang="en-US"/>
                        <a:t>Es una versión de un producto que permite a través de feedback de los mismos usuarios, recolectar información para aprender y mejorar las siguientes versiones y así asegurar un producto de valor.</a:t>
                      </a:r>
                    </a:p>
                  </a:txBody>
                  <a:tcPr/>
                </a:tc>
                <a:tc>
                  <a:txBody>
                    <a:bodyPr/>
                    <a:lstStyle/>
                    <a:p>
                      <a:pPr>
                        <a:buNone/>
                      </a:pPr>
                      <a:r>
                        <a:rPr lang="es-ES" altLang="en-US"/>
                        <a:t>Asegurar la entrega de valor al negocio.</a:t>
                      </a:r>
                    </a:p>
                  </a:txBody>
                  <a:tcPr/>
                </a:tc>
                <a:tc>
                  <a:txBody>
                    <a:bodyPr/>
                    <a:lstStyle/>
                    <a:p>
                      <a:pPr>
                        <a:buNone/>
                      </a:pPr>
                      <a:r>
                        <a:rPr lang="es-ES" altLang="en-US"/>
                        <a:t>Equipo ágil, RTE, Business Owners, Product Manager.</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531556798"/>
              </p:ext>
            </p:extLst>
          </p:nvPr>
        </p:nvGraphicFramePr>
        <p:xfrm>
          <a:off x="409575" y="1448435"/>
          <a:ext cx="11023600" cy="488378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225290">
                  <a:extLst>
                    <a:ext uri="{9D8B030D-6E8A-4147-A177-3AD203B41FA5}">
                      <a16:colId xmlns:a16="http://schemas.microsoft.com/office/drawing/2014/main" val="20001"/>
                    </a:ext>
                  </a:extLst>
                </a:gridCol>
                <a:gridCol w="3390265">
                  <a:extLst>
                    <a:ext uri="{9D8B030D-6E8A-4147-A177-3AD203B41FA5}">
                      <a16:colId xmlns:a16="http://schemas.microsoft.com/office/drawing/2014/main" val="20002"/>
                    </a:ext>
                  </a:extLst>
                </a:gridCol>
                <a:gridCol w="209296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2025650">
                <a:tc>
                  <a:txBody>
                    <a:bodyPr/>
                    <a:lstStyle/>
                    <a:p>
                      <a:pPr>
                        <a:buNone/>
                      </a:pPr>
                      <a:r>
                        <a:rPr lang="es-ES" altLang="en-US"/>
                        <a:t>Scrum Master</a:t>
                      </a:r>
                    </a:p>
                  </a:txBody>
                  <a:tcPr/>
                </a:tc>
                <a:tc>
                  <a:txBody>
                    <a:bodyPr/>
                    <a:lstStyle/>
                    <a:p>
                      <a:pPr>
                        <a:buNone/>
                      </a:pPr>
                      <a:r>
                        <a:rPr lang="es-ES" altLang="en-US"/>
                        <a:t>Es el lider servicial del equipo ágil, es la persona encargada de guiar la adopcion del framework de trabajo ágil, tambien apoya al equipo para solucionar o escalar impedimentos.</a:t>
                      </a:r>
                    </a:p>
                  </a:txBody>
                  <a:tcPr/>
                </a:tc>
                <a:tc>
                  <a:txBody>
                    <a:bodyPr/>
                    <a:lstStyle/>
                    <a:p>
                      <a:pPr>
                        <a:buNone/>
                      </a:pPr>
                      <a:r>
                        <a:rPr lang="es-ES" altLang="en-US"/>
                        <a:t>- Facilitar las ceremonias durante la iteracion.</a:t>
                      </a:r>
                    </a:p>
                    <a:p>
                      <a:pPr>
                        <a:buNone/>
                      </a:pPr>
                      <a:r>
                        <a:rPr lang="es-ES" altLang="en-US"/>
                        <a:t>- Enseñar el framework ágil al equipo.</a:t>
                      </a:r>
                    </a:p>
                    <a:p>
                      <a:pPr>
                        <a:buNone/>
                      </a:pPr>
                      <a:r>
                        <a:rPr lang="es-ES" altLang="en-US"/>
                        <a:t>- Gestionar impedimentos.</a:t>
                      </a:r>
                    </a:p>
                    <a:p>
                      <a:pPr>
                        <a:buNone/>
                      </a:pPr>
                      <a:r>
                        <a:rPr lang="es-ES" altLang="en-US"/>
                        <a:t>- Escalar Impedimentos que no estén a su alcance.</a:t>
                      </a:r>
                    </a:p>
                    <a:p>
                      <a:pPr>
                        <a:buNone/>
                      </a:pPr>
                      <a:r>
                        <a:rPr lang="es-ES" altLang="en-US"/>
                        <a:t>- Proteger al equipo de personas y situaciones externas que puedan afectar la productividad del mismo.</a:t>
                      </a:r>
                    </a:p>
                    <a:p>
                      <a:pPr>
                        <a:buNone/>
                      </a:pPr>
                      <a:r>
                        <a:rPr lang="es-ES" altLang="en-US"/>
                        <a:t>- Acompañar al PO, para que gestione un buen Backlog.</a:t>
                      </a:r>
                    </a:p>
                    <a:p>
                      <a:pPr>
                        <a:buNone/>
                      </a:pPr>
                      <a:r>
                        <a:rPr lang="es-ES" altLang="en-US"/>
                        <a:t>- Asegurar que el equipo cuente las herramientas necesarias para el desarrollo de la iteracion.</a:t>
                      </a:r>
                    </a:p>
                  </a:txBody>
                  <a:tcPr/>
                </a:tc>
                <a:tc>
                  <a:txBody>
                    <a:bodyPr/>
                    <a:lstStyle/>
                    <a:p>
                      <a:pPr>
                        <a:buNone/>
                      </a:pPr>
                      <a:r>
                        <a:rPr lang="es-ES" altLang="en-US" dirty="0" smtClean="0"/>
                        <a:t>Garantizar </a:t>
                      </a:r>
                      <a:r>
                        <a:rPr lang="es-ES" altLang="en-US" dirty="0"/>
                        <a:t>el buen uso de los marcos de trabajo y herramientas  ágiles y guiar al equipo Scrum a lograr los objetivos del proyecto o servicio basándose en las buenas practicas.</a:t>
                      </a:r>
                    </a:p>
                    <a:p>
                      <a:pPr>
                        <a:buNone/>
                      </a:pPr>
                      <a:r>
                        <a:rPr lang="es-ES" altLang="en-US" dirty="0"/>
                        <a:t> </a:t>
                      </a:r>
                      <a:r>
                        <a:rPr lang="es-ES" altLang="en-US" sz="1800" dirty="0">
                          <a:sym typeface="+mn-ea"/>
                        </a:rPr>
                        <a:t> ser un agente de cambio, comprometido a generar cultura ágil.</a:t>
                      </a:r>
                      <a:endParaRPr lang="es-ES" altLang="en-US" dirty="0"/>
                    </a:p>
                    <a:p>
                      <a:pPr>
                        <a:buNone/>
                      </a:pPr>
                      <a:endParaRPr lang="es-ES" altLang="en-US" dirty="0"/>
                    </a:p>
                    <a:p>
                      <a:pPr>
                        <a:buNone/>
                      </a:pPr>
                      <a:endParaRPr lang="es-ES" altLang="en-US"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846320"/>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206240">
                <a:tc>
                  <a:txBody>
                    <a:bodyPr/>
                    <a:lstStyle/>
                    <a:p>
                      <a:pPr>
                        <a:buNone/>
                      </a:pPr>
                      <a:r>
                        <a:rPr lang="es-ES" altLang="en-US"/>
                        <a:t>Dev Team</a:t>
                      </a:r>
                    </a:p>
                  </a:txBody>
                  <a:tcPr/>
                </a:tc>
                <a:tc>
                  <a:txBody>
                    <a:bodyPr/>
                    <a:lstStyle/>
                    <a:p>
                      <a:pPr>
                        <a:buNone/>
                      </a:pPr>
                      <a:r>
                        <a:rPr lang="es-ES" altLang="en-US"/>
                        <a:t>Equipo de desarrollo, encargado de generar el incremento del producto. El equipo puede estar conformado por:</a:t>
                      </a:r>
                    </a:p>
                    <a:p>
                      <a:pPr>
                        <a:buNone/>
                      </a:pPr>
                      <a:endParaRPr lang="es-ES" altLang="en-US"/>
                    </a:p>
                    <a:p>
                      <a:pPr>
                        <a:buNone/>
                      </a:pPr>
                      <a:r>
                        <a:rPr lang="es-ES" altLang="en-US"/>
                        <a:t>Desarrolladores</a:t>
                      </a:r>
                    </a:p>
                    <a:p>
                      <a:pPr>
                        <a:buNone/>
                      </a:pPr>
                      <a:r>
                        <a:rPr lang="es-ES" altLang="en-US"/>
                        <a:t>Arquitectos</a:t>
                      </a:r>
                    </a:p>
                    <a:p>
                      <a:pPr>
                        <a:buNone/>
                      </a:pPr>
                      <a:r>
                        <a:rPr lang="es-ES" altLang="en-US"/>
                        <a:t>Lideres Técnicos</a:t>
                      </a:r>
                    </a:p>
                    <a:p>
                      <a:pPr>
                        <a:buNone/>
                      </a:pPr>
                      <a:r>
                        <a:rPr lang="es-ES" altLang="en-US"/>
                        <a:t>Testers</a:t>
                      </a:r>
                    </a:p>
                    <a:p>
                      <a:pPr>
                        <a:buNone/>
                      </a:pPr>
                      <a:r>
                        <a:rPr lang="es-ES" altLang="en-US"/>
                        <a:t>y todo aquel rol necesario para producir incremento de valor. </a:t>
                      </a:r>
                    </a:p>
                  </a:txBody>
                  <a:tcPr/>
                </a:tc>
                <a:tc>
                  <a:txBody>
                    <a:bodyPr/>
                    <a:lstStyle/>
                    <a:p>
                      <a:pPr>
                        <a:buNone/>
                      </a:pPr>
                      <a:r>
                        <a:rPr lang="es-ES" altLang="en-US"/>
                        <a:t>- Generar incremento de producto, con valor y calidad.</a:t>
                      </a:r>
                    </a:p>
                    <a:p>
                      <a:pPr>
                        <a:buNone/>
                      </a:pPr>
                      <a:r>
                        <a:rPr lang="es-ES" altLang="en-US"/>
                        <a:t>- Comunicar impedimentos y riesgos, identificados en la iteración al scrum Master.</a:t>
                      </a:r>
                    </a:p>
                    <a:p>
                      <a:pPr>
                        <a:buNone/>
                      </a:pPr>
                      <a:r>
                        <a:rPr lang="es-ES" altLang="en-US"/>
                        <a:t>--    Asegurar el cumplimiento de las Daily.</a:t>
                      </a:r>
                    </a:p>
                    <a:p>
                      <a:pPr>
                        <a:buNone/>
                      </a:pPr>
                      <a:r>
                        <a:rPr lang="es-ES" altLang="en-US"/>
                        <a:t>- Actualizar en los tableros Kanban el estado de sus tareas.</a:t>
                      </a:r>
                    </a:p>
                  </a:txBody>
                  <a:tcPr/>
                </a:tc>
                <a:tc>
                  <a:txBody>
                    <a:bodyPr/>
                    <a:lstStyle/>
                    <a:p>
                      <a:pPr>
                        <a:buNone/>
                      </a:pPr>
                      <a:r>
                        <a:rPr lang="es-ES" altLang="en-US" sz="1800">
                          <a:sym typeface="+mn-ea"/>
                        </a:rPr>
                        <a:t>- Trabajar de manera colaborativa y en equipo.</a:t>
                      </a:r>
                    </a:p>
                    <a:p>
                      <a:pPr>
                        <a:buNone/>
                      </a:pPr>
                      <a:r>
                        <a:rPr lang="es-ES" altLang="en-US" sz="1800">
                          <a:sym typeface="+mn-ea"/>
                        </a:rPr>
                        <a:t>- Ser auto organizados y gestionar sus propias tareas.</a:t>
                      </a:r>
                    </a:p>
                    <a:p>
                      <a:pPr>
                        <a:buNone/>
                      </a:pPr>
                      <a:endParaRPr lang="es-ES" altLang="en-US" sz="1800">
                        <a:sym typeface="+mn-ea"/>
                      </a:endParaRPr>
                    </a:p>
                    <a:p>
                      <a:pPr>
                        <a:buNone/>
                      </a:pPr>
                      <a:r>
                        <a:rPr lang="es-ES" altLang="en-US" sz="1800">
                          <a:sym typeface="+mn-ea"/>
                        </a:rPr>
                        <a:t>- Comunicarse de manera asertiva y no violenta con sus compañeros.</a:t>
                      </a:r>
                    </a:p>
                    <a:p>
                      <a:pPr>
                        <a:buNone/>
                      </a:pPr>
                      <a:endParaRPr lang="es-ES" altLang="en-US" sz="1800">
                        <a:sym typeface="+mn-ea"/>
                      </a:endParaRPr>
                    </a:p>
                    <a:p>
                      <a:pPr>
                        <a:buNone/>
                      </a:pPr>
                      <a:r>
                        <a:rPr lang="es-ES" altLang="en-US" sz="1800">
                          <a:sym typeface="+mn-ea"/>
                        </a:rPr>
                        <a:t>- Contribuir a la mejora continua desde su perspectiva y conocimientos.</a:t>
                      </a:r>
                    </a:p>
                    <a:p>
                      <a:pPr>
                        <a:buNone/>
                      </a:pPr>
                      <a:endParaRPr lang="es-ES" altLang="en-US"/>
                    </a:p>
                    <a:p>
                      <a:pPr>
                        <a:buNone/>
                      </a:pPr>
                      <a:endParaRPr lang="es-ES" altLang="en-US"/>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43304" y="63038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0979150" cy="5120640"/>
        </p:xfrm>
        <a:graphic>
          <a:graphicData uri="http://schemas.openxmlformats.org/drawingml/2006/table">
            <a:tbl>
              <a:tblPr firstRow="1" bandRow="1">
                <a:tableStyleId>{5C22544A-7EE6-4342-B048-85BDC9FD1C3A}</a:tableStyleId>
              </a:tblPr>
              <a:tblGrid>
                <a:gridCol w="1038225">
                  <a:extLst>
                    <a:ext uri="{9D8B030D-6E8A-4147-A177-3AD203B41FA5}">
                      <a16:colId xmlns:a16="http://schemas.microsoft.com/office/drawing/2014/main" val="20000"/>
                    </a:ext>
                  </a:extLst>
                </a:gridCol>
                <a:gridCol w="1392555">
                  <a:extLst>
                    <a:ext uri="{9D8B030D-6E8A-4147-A177-3AD203B41FA5}">
                      <a16:colId xmlns:a16="http://schemas.microsoft.com/office/drawing/2014/main" val="20001"/>
                    </a:ext>
                  </a:extLst>
                </a:gridCol>
                <a:gridCol w="2745105">
                  <a:extLst>
                    <a:ext uri="{9D8B030D-6E8A-4147-A177-3AD203B41FA5}">
                      <a16:colId xmlns:a16="http://schemas.microsoft.com/office/drawing/2014/main" val="20002"/>
                    </a:ext>
                  </a:extLst>
                </a:gridCol>
                <a:gridCol w="5803265">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754880">
                <a:tc>
                  <a:txBody>
                    <a:bodyPr/>
                    <a:lstStyle/>
                    <a:p>
                      <a:pPr>
                        <a:buNone/>
                      </a:pPr>
                      <a:r>
                        <a:rPr lang="es-ES" altLang="en-US" sz="1800">
                          <a:sym typeface="+mn-ea"/>
                        </a:rPr>
                        <a:t>Product Owner</a:t>
                      </a:r>
                    </a:p>
                    <a:p>
                      <a:pPr>
                        <a:buNone/>
                      </a:pPr>
                      <a:endParaRPr lang="es-ES" altLang="en-US"/>
                    </a:p>
                  </a:txBody>
                  <a:tcPr/>
                </a:tc>
                <a:tc>
                  <a:txBody>
                    <a:bodyPr/>
                    <a:lstStyle/>
                    <a:p>
                      <a:pPr>
                        <a:buNone/>
                      </a:pPr>
                      <a:r>
                        <a:rPr lang="es-ES" altLang="en-US"/>
                        <a:t>Es el dueño del producto a nivel equipo, la persona encargada de transmitir la necesidad y la visión del negocio al equipo.</a:t>
                      </a:r>
                    </a:p>
                  </a:txBody>
                  <a:tcPr/>
                </a:tc>
                <a:tc>
                  <a:txBody>
                    <a:bodyPr/>
                    <a:lstStyle/>
                    <a:p>
                      <a:pPr>
                        <a:buNone/>
                      </a:pPr>
                      <a:r>
                        <a:rPr lang="es-ES" altLang="en-US"/>
                        <a:t>- Realizar el entendimiento del producto al equipo de una manera clara y especifica.</a:t>
                      </a:r>
                    </a:p>
                    <a:p>
                      <a:pPr>
                        <a:buNone/>
                      </a:pPr>
                      <a:r>
                        <a:rPr lang="es-ES" altLang="en-US"/>
                        <a:t>- Crear, mantener y gestionar el backlog del equipo. priorizar con base en el valor del negocio.</a:t>
                      </a:r>
                    </a:p>
                    <a:p>
                      <a:pPr>
                        <a:buNone/>
                      </a:pPr>
                      <a:r>
                        <a:rPr lang="es-ES" altLang="en-US"/>
                        <a:t>- Acompañar al equipo en la implementacion del producto, para aclarar dudas.</a:t>
                      </a:r>
                    </a:p>
                    <a:p>
                      <a:pPr>
                        <a:buNone/>
                      </a:pPr>
                      <a:r>
                        <a:rPr lang="es-ES" altLang="en-US"/>
                        <a:t>-Escribir las HU, donde se especifique de  forma clara y completa,  las funcionalidades solicitadas.</a:t>
                      </a:r>
                    </a:p>
                    <a:p>
                      <a:pPr>
                        <a:buNone/>
                      </a:pPr>
                      <a:endParaRPr lang="es-ES" altLang="en-US"/>
                    </a:p>
                  </a:txBody>
                  <a:tcPr/>
                </a:tc>
                <a:tc>
                  <a:txBody>
                    <a:bodyPr/>
                    <a:lstStyle/>
                    <a:p>
                      <a:pPr>
                        <a:buNone/>
                      </a:pPr>
                      <a:r>
                        <a:rPr lang="es-ES" altLang="en-US"/>
                        <a:t>- Acompañar al equipo, durante la iteracion, para asegurar que el entendimiento de su necesidad y de la solución es claro.</a:t>
                      </a:r>
                    </a:p>
                    <a:p>
                      <a:pPr>
                        <a:buNone/>
                      </a:pPr>
                      <a:r>
                        <a:rPr lang="es-ES" altLang="en-US"/>
                        <a:t>-Guiar al equipo, para tener un foco  en común de acuerdo a la priorización del backlog.</a:t>
                      </a:r>
                    </a:p>
                    <a:p>
                      <a:pPr>
                        <a:buNone/>
                      </a:pPr>
                      <a:r>
                        <a:rPr lang="es-ES" altLang="en-US"/>
                        <a:t>- Apoyar al Scrum Master en la gestión de impedimentos, en casos que se requiera.</a:t>
                      </a:r>
                    </a:p>
                    <a:p>
                      <a:pPr>
                        <a:buNone/>
                      </a:pPr>
                      <a:r>
                        <a:rPr lang="es-ES" altLang="en-US"/>
                        <a:t>- Conocer estado real del avance del proyecto.</a:t>
                      </a:r>
                    </a:p>
                    <a:p>
                      <a:pPr>
                        <a:buNone/>
                      </a:pPr>
                      <a:r>
                        <a:rPr lang="es-ES" altLang="en-US"/>
                        <a:t>-Asistir a los eventos y/o ceremonias, en los cuales se requiera su participación.</a:t>
                      </a:r>
                    </a:p>
                    <a:p>
                      <a:pPr>
                        <a:buNone/>
                      </a:pPr>
                      <a:r>
                        <a:rPr lang="es-ES" altLang="en-US"/>
                        <a:t>-Facilitar información necesaria, para el desarrollo del incremento.</a:t>
                      </a:r>
                    </a:p>
                    <a:p>
                      <a:pPr>
                        <a:buNone/>
                      </a:pPr>
                      <a:r>
                        <a:rPr lang="es-ES" altLang="en-US"/>
                        <a:t>-Mantener el Backlog, siempre visible y actualizado para el equipo.</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5394960"/>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1703070">
                  <a:extLst>
                    <a:ext uri="{9D8B030D-6E8A-4147-A177-3AD203B41FA5}">
                      <a16:colId xmlns:a16="http://schemas.microsoft.com/office/drawing/2014/main" val="20001"/>
                    </a:ext>
                  </a:extLst>
                </a:gridCol>
                <a:gridCol w="4552315">
                  <a:extLst>
                    <a:ext uri="{9D8B030D-6E8A-4147-A177-3AD203B41FA5}">
                      <a16:colId xmlns:a16="http://schemas.microsoft.com/office/drawing/2014/main" val="20002"/>
                    </a:ext>
                  </a:extLst>
                </a:gridCol>
                <a:gridCol w="3453130">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500245">
                <a:tc>
                  <a:txBody>
                    <a:bodyPr/>
                    <a:lstStyle/>
                    <a:p>
                      <a:pPr>
                        <a:buNone/>
                      </a:pPr>
                      <a:r>
                        <a:rPr lang="es-ES" altLang="en-US"/>
                        <a:t>Product Managment</a:t>
                      </a:r>
                    </a:p>
                  </a:txBody>
                  <a:tcPr/>
                </a:tc>
                <a:tc>
                  <a:txBody>
                    <a:bodyPr/>
                    <a:lstStyle/>
                    <a:p>
                      <a:pPr>
                        <a:buNone/>
                      </a:pPr>
                      <a:r>
                        <a:rPr lang="es-ES" altLang="en-US"/>
                        <a:t>Es  el responsable de canalizar las necesidades del negocio a nivel de programa, y quien prioriza las features con base en el valor del negocio asignado por los Business Owners y su conocimiento.</a:t>
                      </a:r>
                    </a:p>
                  </a:txBody>
                  <a:tcPr/>
                </a:tc>
                <a:tc>
                  <a:txBody>
                    <a:bodyPr/>
                    <a:lstStyle/>
                    <a:p>
                      <a:pPr>
                        <a:buNone/>
                      </a:pPr>
                      <a:r>
                        <a:rPr lang="es-ES" altLang="en-US" sz="1800">
                          <a:sym typeface="+mn-ea"/>
                        </a:rPr>
                        <a:t>- Realizar el entendimiento de las features, con las diferentes áreas del negocio, incluyendo a los PO de cada Equipo.</a:t>
                      </a:r>
                    </a:p>
                    <a:p>
                      <a:pPr>
                        <a:buNone/>
                      </a:pPr>
                      <a:r>
                        <a:rPr lang="es-ES" altLang="en-US" sz="1800">
                          <a:sym typeface="+mn-ea"/>
                        </a:rPr>
                        <a:t>- Crear, mantener y gestionar el backlog del programa.</a:t>
                      </a:r>
                    </a:p>
                    <a:p>
                      <a:pPr>
                        <a:buNone/>
                      </a:pPr>
                      <a:r>
                        <a:rPr lang="es-ES" altLang="en-US" sz="1800">
                          <a:sym typeface="+mn-ea"/>
                        </a:rPr>
                        <a:t>-Priorizar con base en el valor del negocio.</a:t>
                      </a:r>
                    </a:p>
                    <a:p>
                      <a:pPr>
                        <a:buNone/>
                      </a:pPr>
                      <a:r>
                        <a:rPr lang="es-ES" altLang="en-US" sz="1800">
                          <a:sym typeface="+mn-ea"/>
                        </a:rPr>
                        <a:t>- Acompañar a los product owners en la implementación del producto, para aclarar dudas.</a:t>
                      </a:r>
                    </a:p>
                    <a:p>
                      <a:pPr>
                        <a:buNone/>
                      </a:pPr>
                      <a:r>
                        <a:rPr lang="es-ES" altLang="en-US" sz="1800">
                          <a:sym typeface="+mn-ea"/>
                        </a:rPr>
                        <a:t>-Escribir las Features, donde se especifique de  forma clara y completa,  las funcionalidades solicitadas  y la hipótesis que se quieren probar.</a:t>
                      </a:r>
                    </a:p>
                    <a:p>
                      <a:pPr>
                        <a:buNone/>
                      </a:pPr>
                      <a:r>
                        <a:rPr lang="es-ES" altLang="en-US" sz="1800">
                          <a:sym typeface="+mn-ea"/>
                        </a:rPr>
                        <a:t>- Velar que los objetivos de los PI, se encuentren alineados con los objetivos de la organización.</a:t>
                      </a:r>
                    </a:p>
                    <a:p>
                      <a:pPr>
                        <a:buNone/>
                      </a:pPr>
                      <a:r>
                        <a:rPr lang="es-ES" altLang="en-US" sz="1800">
                          <a:sym typeface="+mn-ea"/>
                        </a:rPr>
                        <a:t>-Guiar a los Business Owner es la asignación de valor de cada feature.</a:t>
                      </a:r>
                    </a:p>
                  </a:txBody>
                  <a:tcPr/>
                </a:tc>
                <a:tc>
                  <a:txBody>
                    <a:bodyPr/>
                    <a:lstStyle/>
                    <a:p>
                      <a:pPr>
                        <a:buNone/>
                      </a:pPr>
                      <a:r>
                        <a:rPr lang="es-ES" altLang="en-US"/>
                        <a:t>- Apoyar el PI planning, siendo un canalizador de las necesidades los Business Owners, a través del uso de habilidades de negociación y comunicación.</a:t>
                      </a:r>
                    </a:p>
                    <a:p>
                      <a:pPr>
                        <a:buNone/>
                      </a:pPr>
                      <a:r>
                        <a:rPr lang="es-ES" altLang="en-US"/>
                        <a:t>- Facilitar la reunión  de sincronización de los Product Owners.</a:t>
                      </a:r>
                    </a:p>
                    <a:p>
                      <a:pPr>
                        <a:buNone/>
                      </a:pPr>
                      <a:r>
                        <a:rPr lang="es-ES" altLang="en-US"/>
                        <a:t>- Asistir y aportar en lo eventos donde se requiera su participación.</a:t>
                      </a:r>
                    </a:p>
                    <a:p>
                      <a:pPr>
                        <a:buNone/>
                      </a:pPr>
                      <a:r>
                        <a:rPr lang="es-ES" altLang="en-US"/>
                        <a:t>-  Mantener el Backlog de programa, siempre visible y actualizado para el equipo.</a:t>
                      </a:r>
                    </a:p>
                    <a:p>
                      <a:pPr>
                        <a:buNone/>
                      </a:pPr>
                      <a:r>
                        <a:rPr lang="es-ES" altLang="en-US"/>
                        <a:t>- Gestionar riesgos a nivel de programa junto con el RTE,</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184594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1442720">
                <a:tc>
                  <a:txBody>
                    <a:bodyPr/>
                    <a:lstStyle/>
                    <a:p>
                      <a:pPr>
                        <a:buNone/>
                      </a:pPr>
                      <a:r>
                        <a:rPr lang="es-ES" altLang="en-US" sz="1800">
                          <a:sym typeface="+mn-ea"/>
                        </a:rPr>
                        <a:t>RTE</a:t>
                      </a:r>
                    </a:p>
                    <a:p>
                      <a:pPr>
                        <a:buNone/>
                      </a:pPr>
                      <a:endParaRPr lang="es-ES" altLang="en-US"/>
                    </a:p>
                  </a:txBody>
                  <a:tcPr/>
                </a:tc>
                <a:tc>
                  <a:txBody>
                    <a:bodyPr/>
                    <a:lstStyle/>
                    <a:p>
                      <a:pPr>
                        <a:buNone/>
                      </a:pPr>
                      <a:endParaRPr lang="es-ES" altLang="en-US"/>
                    </a:p>
                  </a:txBody>
                  <a:tcPr/>
                </a:tc>
                <a:tc>
                  <a:txBody>
                    <a:bodyPr/>
                    <a:lstStyle/>
                    <a:p>
                      <a:pPr>
                        <a:buNone/>
                      </a:pPr>
                      <a:endParaRPr lang="es-ES" altLang="en-US"/>
                    </a:p>
                  </a:txBody>
                  <a:tcPr/>
                </a:tc>
                <a:tc>
                  <a:txBody>
                    <a:bodyPr/>
                    <a:lstStyle/>
                    <a:p>
                      <a:pPr>
                        <a:buNone/>
                      </a:pPr>
                      <a:endParaRPr lang="es-ES" altLang="en-US"/>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242887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2025650">
                <a:tc>
                  <a:txBody>
                    <a:bodyPr/>
                    <a:lstStyle/>
                    <a:p>
                      <a:pPr>
                        <a:buNone/>
                      </a:pPr>
                      <a:r>
                        <a:rPr lang="es-ES" altLang="en-US"/>
                        <a:t>System and Solution Architect/Engineering</a:t>
                      </a:r>
                    </a:p>
                  </a:txBody>
                  <a:tcPr/>
                </a:tc>
                <a:tc>
                  <a:txBody>
                    <a:bodyPr/>
                    <a:lstStyle/>
                    <a:p>
                      <a:pPr>
                        <a:buNone/>
                      </a:pPr>
                      <a:endParaRPr lang="es-ES" altLang="en-US"/>
                    </a:p>
                  </a:txBody>
                  <a:tcPr/>
                </a:tc>
                <a:tc>
                  <a:txBody>
                    <a:bodyPr/>
                    <a:lstStyle/>
                    <a:p>
                      <a:pPr>
                        <a:buNone/>
                      </a:pPr>
                      <a:endParaRPr lang="es-ES" altLang="en-US"/>
                    </a:p>
                  </a:txBody>
                  <a:tcPr/>
                </a:tc>
                <a:tc>
                  <a:txBody>
                    <a:bodyPr/>
                    <a:lstStyle/>
                    <a:p>
                      <a:pPr>
                        <a:buNone/>
                      </a:pPr>
                      <a:endParaRPr lang="es-ES" altLang="en-US"/>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p>
          <a:p>
            <a:pPr algn="just"/>
            <a:r>
              <a:rPr lang="es-ES" altLang="en-US"/>
              <a:t>2.  Aplique el pensamiento Sistémico</a:t>
            </a:r>
          </a:p>
          <a:p>
            <a:pPr algn="just"/>
            <a:r>
              <a:rPr lang="es-ES" altLang="en-US"/>
              <a:t>3. Asuma variabilidad, preserve opciones.</a:t>
            </a:r>
          </a:p>
          <a:p>
            <a:pPr algn="just"/>
            <a:r>
              <a:rPr lang="es-ES" altLang="en-US"/>
              <a:t>4. Construya incrementalmente con ciclos de aprendizaje rápido e integrados.</a:t>
            </a:r>
          </a:p>
          <a:p>
            <a:pPr algn="just"/>
            <a:r>
              <a:rPr lang="es-ES" altLang="en-US"/>
              <a:t>5.Base los hitos en la evaluación objetiva de los sistemas de trabajo</a:t>
            </a:r>
          </a:p>
          <a:p>
            <a:pPr algn="just"/>
            <a:r>
              <a:rPr lang="es-ES" altLang="en-US"/>
              <a:t>6.Visualice y limite WIP, reduzca los tamaños de lote y administre las longitudes de cola</a:t>
            </a:r>
          </a:p>
          <a:p>
            <a:pPr algn="just"/>
            <a:r>
              <a:rPr lang="es-ES" altLang="en-US"/>
              <a:t>7.Aplicar cadencia, sincronizar con planeación  cruzada de dominios</a:t>
            </a:r>
          </a:p>
          <a:p>
            <a:pPr algn="just"/>
            <a:r>
              <a:rPr lang="es-ES" altLang="en-US"/>
              <a:t>8.Desbloquear la motivación intrínseca de los trabajadores del conocimiento.</a:t>
            </a:r>
          </a:p>
          <a:p>
            <a:pPr algn="just"/>
            <a:r>
              <a:rPr lang="es-ES" altLang="en-US"/>
              <a:t>9.Descentraliza la Toma de decisiones.</a:t>
            </a:r>
          </a:p>
          <a:p>
            <a:pPr algn="just"/>
            <a:endParaRPr lang="es-ES" altLang="en-US"/>
          </a:p>
        </p:txBody>
      </p:sp>
      <p:pic>
        <p:nvPicPr>
          <p:cNvPr id="9" name="Marcador de posición de contenido 8"/>
          <p:cNvPicPr>
            <a:picLocks noGrp="1" noChangeAspect="1"/>
          </p:cNvPicPr>
          <p:nvPr>
            <p:ph idx="1"/>
          </p:nvPr>
        </p:nvPicPr>
        <p:blipFill>
          <a:blip r:embed="rId2"/>
          <a:stretch>
            <a:fillRect/>
          </a:stretch>
        </p:blipFill>
        <p:spPr>
          <a:xfrm>
            <a:off x="6736715" y="4292600"/>
            <a:ext cx="4201795" cy="20612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242887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2025650">
                <a:tc>
                  <a:txBody>
                    <a:bodyPr/>
                    <a:lstStyle/>
                    <a:p>
                      <a:pPr>
                        <a:buNone/>
                      </a:pPr>
                      <a:r>
                        <a:rPr lang="es-ES" altLang="en-US"/>
                        <a:t>Business Owner</a:t>
                      </a:r>
                    </a:p>
                  </a:txBody>
                  <a:tcPr/>
                </a:tc>
                <a:tc>
                  <a:txBody>
                    <a:bodyPr/>
                    <a:lstStyle/>
                    <a:p>
                      <a:pPr>
                        <a:buNone/>
                      </a:pPr>
                      <a:endParaRPr lang="es-ES" altLang="en-US"/>
                    </a:p>
                  </a:txBody>
                  <a:tcPr/>
                </a:tc>
                <a:tc>
                  <a:txBody>
                    <a:bodyPr/>
                    <a:lstStyle/>
                    <a:p>
                      <a:pPr>
                        <a:buNone/>
                      </a:pPr>
                      <a:endParaRPr lang="es-ES" altLang="en-US"/>
                    </a:p>
                  </a:txBody>
                  <a:tcPr/>
                </a:tc>
                <a:tc>
                  <a:txBody>
                    <a:bodyPr/>
                    <a:lstStyle/>
                    <a:p>
                      <a:pPr>
                        <a:buNone/>
                      </a:pPr>
                      <a:endParaRPr lang="es-ES" altLang="en-US"/>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rgbClr val="AD198D"/>
                </a:solidFill>
              </a:rPr>
              <a:t>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367730" y="3951214"/>
            <a:ext cx="8782947" cy="2064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9" name="Título 3"/>
          <p:cNvSpPr txBox="1"/>
          <p:nvPr/>
        </p:nvSpPr>
        <p:spPr>
          <a:xfrm>
            <a:off x="645564" y="70277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Inception</a:t>
            </a:r>
            <a:endParaRPr lang="es-ES" b="1" dirty="0">
              <a:solidFill>
                <a:srgbClr val="AD198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Entradas y Salidas: Inception</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7" name="AutoShape 2" descr="Related image"/>
          <p:cNvSpPr>
            <a:spLocks noChangeAspect="1" noChangeArrowheads="1"/>
          </p:cNvSpPr>
          <p:nvPr/>
        </p:nvSpPr>
        <p:spPr bwMode="auto">
          <a:xfrm>
            <a:off x="6625989" y="37406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 name="Cheurón 3"/>
          <p:cNvSpPr/>
          <p:nvPr/>
        </p:nvSpPr>
        <p:spPr>
          <a:xfrm>
            <a:off x="828675" y="210883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p>
        </p:txBody>
      </p:sp>
      <p:sp>
        <p:nvSpPr>
          <p:cNvPr id="5" name="Cheurón 4"/>
          <p:cNvSpPr/>
          <p:nvPr/>
        </p:nvSpPr>
        <p:spPr>
          <a:xfrm>
            <a:off x="828675" y="3041650"/>
            <a:ext cx="2618105" cy="9353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p>
        </p:txBody>
      </p:sp>
      <p:sp>
        <p:nvSpPr>
          <p:cNvPr id="7" name="Cheurón 6"/>
          <p:cNvSpPr/>
          <p:nvPr/>
        </p:nvSpPr>
        <p:spPr>
          <a:xfrm>
            <a:off x="828675" y="397700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Business Case</a:t>
            </a:r>
          </a:p>
        </p:txBody>
      </p:sp>
      <p:sp>
        <p:nvSpPr>
          <p:cNvPr id="13" name="Cheurón 12"/>
          <p:cNvSpPr/>
          <p:nvPr/>
        </p:nvSpPr>
        <p:spPr>
          <a:xfrm>
            <a:off x="4318635" y="2687320"/>
            <a:ext cx="2847340" cy="135826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INCEPTION</a:t>
            </a:r>
          </a:p>
        </p:txBody>
      </p:sp>
      <p:sp>
        <p:nvSpPr>
          <p:cNvPr id="14" name="Cheurón 13"/>
          <p:cNvSpPr/>
          <p:nvPr/>
        </p:nvSpPr>
        <p:spPr>
          <a:xfrm>
            <a:off x="7872095" y="1091565"/>
            <a:ext cx="2360930" cy="76962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p>
        </p:txBody>
      </p:sp>
      <p:sp>
        <p:nvSpPr>
          <p:cNvPr id="16" name="Cheurón 15"/>
          <p:cNvSpPr/>
          <p:nvPr/>
        </p:nvSpPr>
        <p:spPr>
          <a:xfrm>
            <a:off x="7872095" y="186118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Arquitectura Base</a:t>
            </a:r>
          </a:p>
        </p:txBody>
      </p:sp>
      <p:sp>
        <p:nvSpPr>
          <p:cNvPr id="20" name="Cheurón 19"/>
          <p:cNvSpPr/>
          <p:nvPr/>
        </p:nvSpPr>
        <p:spPr>
          <a:xfrm>
            <a:off x="7872095" y="257365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ym typeface="+mn-ea"/>
            </a:endParaRPr>
          </a:p>
          <a:p>
            <a:pPr algn="ctr"/>
            <a:r>
              <a:rPr lang="es-ES" altLang="en-US">
                <a:sym typeface="+mn-ea"/>
              </a:rPr>
              <a:t>Mapa de Stakeholders</a:t>
            </a:r>
            <a:endParaRPr lang="es-ES" altLang="en-US"/>
          </a:p>
          <a:p>
            <a:pPr algn="ctr"/>
            <a:endParaRPr lang="es-ES" altLang="en-US"/>
          </a:p>
        </p:txBody>
      </p:sp>
      <p:sp>
        <p:nvSpPr>
          <p:cNvPr id="22" name="Cheurón 21"/>
          <p:cNvSpPr/>
          <p:nvPr/>
        </p:nvSpPr>
        <p:spPr>
          <a:xfrm>
            <a:off x="7872095" y="328612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ym typeface="+mn-ea"/>
              </a:rPr>
              <a:t>Impact Mapping</a:t>
            </a:r>
            <a:endParaRPr lang="es-ES" altLang="en-US"/>
          </a:p>
        </p:txBody>
      </p:sp>
      <p:sp>
        <p:nvSpPr>
          <p:cNvPr id="24" name="Cheurón 23"/>
          <p:cNvSpPr/>
          <p:nvPr/>
        </p:nvSpPr>
        <p:spPr>
          <a:xfrm>
            <a:off x="7872095" y="399859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a:t>
            </a:r>
          </a:p>
        </p:txBody>
      </p:sp>
      <p:sp>
        <p:nvSpPr>
          <p:cNvPr id="25" name="Cheurón 24"/>
          <p:cNvSpPr/>
          <p:nvPr/>
        </p:nvSpPr>
        <p:spPr>
          <a:xfrm>
            <a:off x="7872095" y="471106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a:t>
            </a:r>
          </a:p>
        </p:txBody>
      </p:sp>
      <p:sp>
        <p:nvSpPr>
          <p:cNvPr id="26" name="Cheurón 25"/>
          <p:cNvSpPr/>
          <p:nvPr/>
        </p:nvSpPr>
        <p:spPr>
          <a:xfrm>
            <a:off x="7872095" y="542353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MVP</a:t>
            </a:r>
          </a:p>
        </p:txBody>
      </p:sp>
      <p:sp>
        <p:nvSpPr>
          <p:cNvPr id="28" name="Cuadro de texto 27"/>
          <p:cNvSpPr txBox="1"/>
          <p:nvPr/>
        </p:nvSpPr>
        <p:spPr>
          <a:xfrm rot="5400000">
            <a:off x="-558800" y="3190875"/>
            <a:ext cx="2129790" cy="645160"/>
          </a:xfrm>
          <a:prstGeom prst="rect">
            <a:avLst/>
          </a:prstGeom>
          <a:noFill/>
        </p:spPr>
        <p:txBody>
          <a:bodyPr wrap="square" rtlCol="0">
            <a:spAutoFit/>
          </a:bodyPr>
          <a:lstStyle/>
          <a:p>
            <a:pPr algn="ctr"/>
            <a:r>
              <a:rPr lang="es-ES" altLang="en-US" sz="3600" b="1">
                <a:solidFill>
                  <a:schemeClr val="accent3"/>
                </a:solidFill>
                <a:effectLst/>
                <a:sym typeface="+mn-ea"/>
              </a:rPr>
              <a:t>Entradas</a:t>
            </a:r>
            <a:endParaRPr lang="es-ES" altLang="en-US" sz="3600" b="1">
              <a:solidFill>
                <a:schemeClr val="accent3"/>
              </a:solidFill>
              <a:effectLst/>
            </a:endParaRPr>
          </a:p>
        </p:txBody>
      </p:sp>
      <p:sp>
        <p:nvSpPr>
          <p:cNvPr id="29" name="Cuadro de texto 28"/>
          <p:cNvSpPr txBox="1"/>
          <p:nvPr/>
        </p:nvSpPr>
        <p:spPr>
          <a:xfrm rot="5400000">
            <a:off x="9912350" y="3305810"/>
            <a:ext cx="1901825" cy="645160"/>
          </a:xfrm>
          <a:prstGeom prst="rect">
            <a:avLst/>
          </a:prstGeom>
          <a:noFill/>
        </p:spPr>
        <p:txBody>
          <a:bodyPr wrap="square" rtlCol="0">
            <a:spAutoFit/>
          </a:bodyPr>
          <a:lstStyle/>
          <a:p>
            <a:pPr algn="ctr"/>
            <a:r>
              <a:rPr lang="es-ES" altLang="en-US" sz="3600" b="1">
                <a:solidFill>
                  <a:schemeClr val="accent3"/>
                </a:solidFill>
                <a:effectLst/>
              </a:rPr>
              <a:t>Salidas</a:t>
            </a:r>
          </a:p>
        </p:txBody>
      </p:sp>
      <p:sp>
        <p:nvSpPr>
          <p:cNvPr id="31" name="Cuadro de texto 30"/>
          <p:cNvSpPr txBox="1"/>
          <p:nvPr/>
        </p:nvSpPr>
        <p:spPr>
          <a:xfrm>
            <a:off x="424498" y="5314566"/>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1289512" y="5276265"/>
            <a:ext cx="9940455"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1310640" y="2571187"/>
            <a:ext cx="9940456"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1310640" y="1429071"/>
            <a:ext cx="9970326"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rPr>
              <a:t>Marco de metodología Ágil:  </a:t>
            </a:r>
            <a:r>
              <a:rPr lang="es-ES" b="1" dirty="0" err="1">
                <a:solidFill>
                  <a:srgbClr val="AD198D"/>
                </a:solidFill>
              </a:rPr>
              <a:t>Inception</a:t>
            </a:r>
            <a:endParaRPr lang="es-CO" b="1" dirty="0">
              <a:solidFill>
                <a:srgbClr val="AD198D"/>
              </a:solidFill>
            </a:endParaRPr>
          </a:p>
        </p:txBody>
      </p:sp>
      <p:grpSp>
        <p:nvGrpSpPr>
          <p:cNvPr id="101" name="Grupo 100"/>
          <p:cNvGrpSpPr/>
          <p:nvPr/>
        </p:nvGrpSpPr>
        <p:grpSpPr>
          <a:xfrm>
            <a:off x="1575563" y="1854413"/>
            <a:ext cx="1432300" cy="430887"/>
            <a:chOff x="1575563" y="1854413"/>
            <a:chExt cx="1432300" cy="43088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p>
          </p:txBody>
        </p:sp>
      </p:grpSp>
      <p:grpSp>
        <p:nvGrpSpPr>
          <p:cNvPr id="103" name="Grupo 102"/>
          <p:cNvGrpSpPr/>
          <p:nvPr/>
        </p:nvGrpSpPr>
        <p:grpSpPr>
          <a:xfrm>
            <a:off x="3189653" y="1889202"/>
            <a:ext cx="1931830" cy="430887"/>
            <a:chOff x="3189653" y="1889202"/>
            <a:chExt cx="1931830" cy="430887"/>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grpSp>
        <p:nvGrpSpPr>
          <p:cNvPr id="23" name="Grupo 22"/>
          <p:cNvGrpSpPr/>
          <p:nvPr/>
        </p:nvGrpSpPr>
        <p:grpSpPr>
          <a:xfrm>
            <a:off x="1555497" y="3064787"/>
            <a:ext cx="1486905" cy="400110"/>
            <a:chOff x="741273" y="2739165"/>
            <a:chExt cx="1486905" cy="400110"/>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p>
          </p:txBody>
        </p:sp>
      </p:grpSp>
      <p:grpSp>
        <p:nvGrpSpPr>
          <p:cNvPr id="24" name="Grupo 23"/>
          <p:cNvGrpSpPr/>
          <p:nvPr/>
        </p:nvGrpSpPr>
        <p:grpSpPr>
          <a:xfrm>
            <a:off x="3194294" y="2954786"/>
            <a:ext cx="1670003" cy="553998"/>
            <a:chOff x="2997930" y="2597512"/>
            <a:chExt cx="1670003" cy="553998"/>
          </a:xfrm>
        </p:grpSpPr>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969518" y="3050439"/>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584195" y="3087798"/>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840547" y="3091458"/>
            <a:ext cx="1425196" cy="430887"/>
            <a:chOff x="3984348" y="2840784"/>
            <a:chExt cx="1425196" cy="430887"/>
          </a:xfrm>
        </p:grpSpPr>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555000" y="3747627"/>
            <a:ext cx="1150686" cy="400110"/>
            <a:chOff x="5177721" y="2663027"/>
            <a:chExt cx="1150686" cy="400110"/>
          </a:xfrm>
        </p:grpSpPr>
        <p:pic>
          <p:nvPicPr>
            <p:cNvPr id="33" name="Imagen 32"/>
            <p:cNvPicPr>
              <a:picLocks noChangeAspect="1"/>
            </p:cNvPicPr>
            <p:nvPr/>
          </p:nvPicPr>
          <p:blipFill rotWithShape="1">
            <a:blip r:embed="rId9">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925756" y="3695477"/>
            <a:ext cx="1299459" cy="357611"/>
            <a:chOff x="6402758" y="2579465"/>
            <a:chExt cx="1127639" cy="357611"/>
          </a:xfrm>
        </p:grpSpPr>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4402602" y="3684734"/>
            <a:ext cx="1159299" cy="421805"/>
            <a:chOff x="7486944" y="3002886"/>
            <a:chExt cx="1159299" cy="421805"/>
          </a:xfrm>
        </p:grpSpPr>
        <p:pic>
          <p:nvPicPr>
            <p:cNvPr id="40" name="Imagen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739158" y="3682974"/>
            <a:ext cx="1088232" cy="400110"/>
            <a:chOff x="7942307" y="3502214"/>
            <a:chExt cx="1088232" cy="400110"/>
          </a:xfrm>
        </p:grpSpPr>
        <p:pic>
          <p:nvPicPr>
            <p:cNvPr id="43" name="Imagen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964787" y="3711886"/>
            <a:ext cx="1453371" cy="400110"/>
            <a:chOff x="8274060" y="3979847"/>
            <a:chExt cx="1140109" cy="400110"/>
          </a:xfrm>
        </p:grpSpPr>
        <p:pic>
          <p:nvPicPr>
            <p:cNvPr id="47" name="Imagen 46"/>
            <p:cNvPicPr>
              <a:picLocks noChangeAspect="1"/>
            </p:cNvPicPr>
            <p:nvPr/>
          </p:nvPicPr>
          <p:blipFill rotWithShape="1">
            <a:blip r:embed="rId13">
              <a:clrChange>
                <a:clrFrom>
                  <a:srgbClr val="FDFDFD"/>
                </a:clrFrom>
                <a:clrTo>
                  <a:srgbClr val="FDFDFD">
                    <a:alpha val="0"/>
                  </a:srgbClr>
                </a:clrTo>
              </a:clrChange>
              <a:extLst>
                <a:ext uri="{BEBA8EAE-BF5A-486C-A8C5-ECC9F3942E4B}">
                  <a14:imgProps xmlns:a14="http://schemas.microsoft.com/office/drawing/2010/main">
                    <a14:imgLayer r:embed="rId14">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8438582" y="3711886"/>
            <a:ext cx="1654322" cy="400110"/>
            <a:chOff x="8460484" y="4528024"/>
            <a:chExt cx="1262636" cy="400110"/>
          </a:xfrm>
        </p:grpSpPr>
        <p:pic>
          <p:nvPicPr>
            <p:cNvPr id="49" name="Imagen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596690" y="4380212"/>
            <a:ext cx="1288966" cy="400110"/>
            <a:chOff x="8679541" y="4963935"/>
            <a:chExt cx="1288966" cy="400110"/>
          </a:xfrm>
        </p:grpSpPr>
        <p:pic>
          <p:nvPicPr>
            <p:cNvPr id="52" name="Imagen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912578" y="4372637"/>
            <a:ext cx="1657401" cy="400110"/>
            <a:chOff x="8842994" y="5379906"/>
            <a:chExt cx="1435391" cy="400110"/>
          </a:xfrm>
        </p:grpSpPr>
        <p:pic>
          <p:nvPicPr>
            <p:cNvPr id="55" name="Imagen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759420" y="4372637"/>
            <a:ext cx="1559597" cy="400110"/>
            <a:chOff x="3981125" y="4306255"/>
            <a:chExt cx="1559597" cy="400110"/>
          </a:xfrm>
        </p:grpSpPr>
        <p:pic>
          <p:nvPicPr>
            <p:cNvPr id="70" name="Imagen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p>
          </p:txBody>
        </p:sp>
      </p:grpSp>
      <p:grpSp>
        <p:nvGrpSpPr>
          <p:cNvPr id="85" name="Grupo 84"/>
          <p:cNvGrpSpPr/>
          <p:nvPr/>
        </p:nvGrpSpPr>
        <p:grpSpPr>
          <a:xfrm>
            <a:off x="6367688" y="4389044"/>
            <a:ext cx="1443413" cy="415943"/>
            <a:chOff x="5062203" y="4349919"/>
            <a:chExt cx="933006" cy="415943"/>
          </a:xfrm>
        </p:grpSpPr>
        <p:pic>
          <p:nvPicPr>
            <p:cNvPr id="73" name="Imagen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p>
          </p:txBody>
        </p:sp>
      </p:grpSp>
      <p:grpSp>
        <p:nvGrpSpPr>
          <p:cNvPr id="84" name="Grupo 83"/>
          <p:cNvGrpSpPr/>
          <p:nvPr/>
        </p:nvGrpSpPr>
        <p:grpSpPr>
          <a:xfrm>
            <a:off x="7785688" y="4309572"/>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p>
          </p:txBody>
        </p:sp>
        <p:pic>
          <p:nvPicPr>
            <p:cNvPr id="78" name="Imagen 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9111444" y="4266256"/>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p>
          </p:txBody>
        </p:sp>
        <p:pic>
          <p:nvPicPr>
            <p:cNvPr id="81" name="Imagen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1470150" y="5340512"/>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1470151" y="2693176"/>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1470151" y="1528349"/>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648727" y="5870303"/>
            <a:ext cx="1385757" cy="418072"/>
            <a:chOff x="1656644" y="5895455"/>
            <a:chExt cx="1385757" cy="418072"/>
          </a:xfrm>
        </p:grpSpPr>
        <p:pic>
          <p:nvPicPr>
            <p:cNvPr id="94" name="Imagen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3421891" y="5833496"/>
            <a:ext cx="1107371" cy="400110"/>
            <a:chOff x="2736600" y="5913416"/>
            <a:chExt cx="1107371" cy="400110"/>
          </a:xfrm>
        </p:grpSpPr>
        <p:pic>
          <p:nvPicPr>
            <p:cNvPr id="99" name="Imagen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997015" y="5845151"/>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690913" y="5843311"/>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85811" y="5868436"/>
            <a:ext cx="465780" cy="465780"/>
          </a:xfrm>
          <a:prstGeom prst="rect">
            <a:avLst/>
          </a:prstGeom>
        </p:spPr>
      </p:pic>
      <p:sp>
        <p:nvSpPr>
          <p:cNvPr id="117" name="Rectángulo 116"/>
          <p:cNvSpPr/>
          <p:nvPr/>
        </p:nvSpPr>
        <p:spPr>
          <a:xfrm>
            <a:off x="9196726" y="5952422"/>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4637</Words>
  <Application>Microsoft Office PowerPoint</Application>
  <PresentationFormat>Panorámica</PresentationFormat>
  <Paragraphs>597</Paragraphs>
  <Slides>51</Slides>
  <Notes>0</Notes>
  <HiddenSlides>0</HiddenSlides>
  <MMClips>0</MMClips>
  <ScaleCrop>false</ScaleCrop>
  <HeadingPairs>
    <vt:vector size="8" baseType="variant">
      <vt:variant>
        <vt:lpstr>Fuentes usadas</vt:lpstr>
      </vt:variant>
      <vt:variant>
        <vt:i4>6</vt:i4>
      </vt:variant>
      <vt:variant>
        <vt:lpstr>Tema</vt:lpstr>
      </vt:variant>
      <vt:variant>
        <vt:i4>3</vt:i4>
      </vt:variant>
      <vt:variant>
        <vt:lpstr>Servidores OLE incrustados</vt:lpstr>
      </vt:variant>
      <vt:variant>
        <vt:i4>1</vt:i4>
      </vt:variant>
      <vt:variant>
        <vt:lpstr>Títulos de diapositiva</vt:lpstr>
      </vt:variant>
      <vt:variant>
        <vt:i4>51</vt:i4>
      </vt:variant>
    </vt:vector>
  </HeadingPairs>
  <TitlesOfParts>
    <vt:vector size="61" baseType="lpstr">
      <vt:lpstr>Arial</vt:lpstr>
      <vt:lpstr>Calibri</vt:lpstr>
      <vt:lpstr>Calibri Light</vt:lpstr>
      <vt:lpstr>Cambria Math</vt:lpstr>
      <vt:lpstr>Candara</vt:lpstr>
      <vt:lpstr>Wingdings</vt:lpstr>
      <vt:lpstr>Tema de Office</vt:lpstr>
      <vt:lpstr>1_Tema de Office</vt:lpstr>
      <vt:lpstr>Office Theme</vt:lpstr>
      <vt:lpstr>Bitmap Image</vt:lpstr>
      <vt:lpstr>Modelo Ágil Experian</vt:lpstr>
      <vt:lpstr>Introducción</vt:lpstr>
      <vt:lpstr>Valores Safe</vt:lpstr>
      <vt:lpstr>Valores Safe</vt:lpstr>
      <vt:lpstr>Principios  Safe</vt:lpstr>
      <vt:lpstr>Ceremonias o Eventos - SAFE</vt:lpstr>
      <vt:lpstr>Presentación de PowerPoint</vt:lpstr>
      <vt:lpstr>Presentación de PowerPoint</vt:lpstr>
      <vt:lpstr> </vt:lpstr>
      <vt:lpstr> </vt:lpstr>
      <vt:lpstr> </vt:lpstr>
      <vt:lpstr> </vt:lpstr>
      <vt:lpstr>Entradas y Salidas: PI Planning</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Rene</cp:lastModifiedBy>
  <cp:revision>250</cp:revision>
  <dcterms:created xsi:type="dcterms:W3CDTF">2018-07-06T13:00:00Z</dcterms:created>
  <dcterms:modified xsi:type="dcterms:W3CDTF">2018-11-30T20:55:00Z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